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notesMasterIdLst>
    <p:notesMasterId r:id="rId77"/>
  </p:notesMasterIdLst>
  <p:sldIdLst>
    <p:sldId id="850" r:id="rId2"/>
    <p:sldId id="870" r:id="rId3"/>
    <p:sldId id="952" r:id="rId4"/>
    <p:sldId id="885" r:id="rId5"/>
    <p:sldId id="883" r:id="rId6"/>
    <p:sldId id="887" r:id="rId7"/>
    <p:sldId id="888" r:id="rId8"/>
    <p:sldId id="889" r:id="rId9"/>
    <p:sldId id="951" r:id="rId10"/>
    <p:sldId id="890" r:id="rId11"/>
    <p:sldId id="891" r:id="rId12"/>
    <p:sldId id="892" r:id="rId13"/>
    <p:sldId id="893" r:id="rId14"/>
    <p:sldId id="894" r:id="rId15"/>
    <p:sldId id="895" r:id="rId16"/>
    <p:sldId id="896" r:id="rId17"/>
    <p:sldId id="897" r:id="rId18"/>
    <p:sldId id="898" r:id="rId19"/>
    <p:sldId id="959" r:id="rId20"/>
    <p:sldId id="910" r:id="rId21"/>
    <p:sldId id="911" r:id="rId22"/>
    <p:sldId id="900" r:id="rId23"/>
    <p:sldId id="901" r:id="rId24"/>
    <p:sldId id="903" r:id="rId25"/>
    <p:sldId id="902" r:id="rId26"/>
    <p:sldId id="904" r:id="rId27"/>
    <p:sldId id="905" r:id="rId28"/>
    <p:sldId id="906" r:id="rId29"/>
    <p:sldId id="907" r:id="rId30"/>
    <p:sldId id="908" r:id="rId31"/>
    <p:sldId id="912" r:id="rId32"/>
    <p:sldId id="913" r:id="rId33"/>
    <p:sldId id="909" r:id="rId34"/>
    <p:sldId id="915" r:id="rId35"/>
    <p:sldId id="916" r:id="rId36"/>
    <p:sldId id="917" r:id="rId37"/>
    <p:sldId id="918" r:id="rId38"/>
    <p:sldId id="914" r:id="rId39"/>
    <p:sldId id="919" r:id="rId40"/>
    <p:sldId id="920" r:id="rId41"/>
    <p:sldId id="921" r:id="rId42"/>
    <p:sldId id="922" r:id="rId43"/>
    <p:sldId id="923" r:id="rId44"/>
    <p:sldId id="924" r:id="rId45"/>
    <p:sldId id="925" r:id="rId46"/>
    <p:sldId id="926" r:id="rId47"/>
    <p:sldId id="928" r:id="rId48"/>
    <p:sldId id="929" r:id="rId49"/>
    <p:sldId id="930" r:id="rId50"/>
    <p:sldId id="931" r:id="rId51"/>
    <p:sldId id="932" r:id="rId52"/>
    <p:sldId id="933" r:id="rId53"/>
    <p:sldId id="934" r:id="rId54"/>
    <p:sldId id="935" r:id="rId55"/>
    <p:sldId id="936" r:id="rId56"/>
    <p:sldId id="937" r:id="rId57"/>
    <p:sldId id="938" r:id="rId58"/>
    <p:sldId id="941" r:id="rId59"/>
    <p:sldId id="942" r:id="rId60"/>
    <p:sldId id="956" r:id="rId61"/>
    <p:sldId id="939" r:id="rId62"/>
    <p:sldId id="953" r:id="rId63"/>
    <p:sldId id="954" r:id="rId64"/>
    <p:sldId id="940" r:id="rId65"/>
    <p:sldId id="943" r:id="rId66"/>
    <p:sldId id="944" r:id="rId67"/>
    <p:sldId id="945" r:id="rId68"/>
    <p:sldId id="955" r:id="rId69"/>
    <p:sldId id="957" r:id="rId70"/>
    <p:sldId id="958" r:id="rId71"/>
    <p:sldId id="946" r:id="rId72"/>
    <p:sldId id="947" r:id="rId73"/>
    <p:sldId id="948" r:id="rId74"/>
    <p:sldId id="949" r:id="rId75"/>
    <p:sldId id="950" r:id="rId7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2B0B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9" autoAdjust="0"/>
    <p:restoredTop sz="94660"/>
  </p:normalViewPr>
  <p:slideViewPr>
    <p:cSldViewPr snapToGrid="0">
      <p:cViewPr varScale="1">
        <p:scale>
          <a:sx n="128" d="100"/>
          <a:sy n="128" d="100"/>
        </p:scale>
        <p:origin x="5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949B28-DCD7-4E3E-921D-34C6AB3CC81D}" type="datetimeFigureOut">
              <a:rPr lang="zh-CN" altLang="en-US" smtClean="0"/>
              <a:t>2020/10/27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D66B33-DC51-40F8-8200-F7E7D0A81CE9}" type="slidenum">
              <a:rPr lang="zh-CN" altLang="en-US" smtClean="0"/>
              <a:t>‹#›</a:t>
            </a:fld>
            <a:endParaRPr lang="zh-CN" altLang="en-US"/>
          </a:p>
        </p:txBody>
      </p:sp>
    </p:spTree>
    <p:extLst>
      <p:ext uri="{BB962C8B-B14F-4D97-AF65-F5344CB8AC3E}">
        <p14:creationId xmlns:p14="http://schemas.microsoft.com/office/powerpoint/2010/main" val="3308131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850174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10</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868683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11</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193779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12</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521948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13</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4060547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14</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218444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15</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536671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16</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665582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17</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367954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18</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715625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19</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4075062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2</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285527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20</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513190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21</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295472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22</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718050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23</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867401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24</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210403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25</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356531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26</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453788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27</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89786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28</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314087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29</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756450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3</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92981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30</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011214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31</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411919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32</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775540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33</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951190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34</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898235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35</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835572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36</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278100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37</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278244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38</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770405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39</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88182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4</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1134532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40</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404361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41</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5473475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42</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191299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43</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010697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44</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796657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45</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7889052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46</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4838659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47</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5607254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48</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3171323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49</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927181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5</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3852075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50</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419594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51</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913360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52</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7834389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53</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6460354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54</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872285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55</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8879922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56</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3665908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57</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8898421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58</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7580568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59</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81194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6</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257521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60</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9329051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61</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8368813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62</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4970862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63</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4262821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64</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3501755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65</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7083322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66</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0481182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67</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6817540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68</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2854761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69</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664253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7</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9771890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70</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8440530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71</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0783062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72</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6293171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73</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7489239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74</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8535827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75</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892917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8</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512253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9</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783398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524000" y="3602038"/>
            <a:ext cx="9144000" cy="1655762"/>
          </a:xfrm>
        </p:spPr>
        <p:txBody>
          <a:bodyPr/>
          <a:lstStyle>
            <a:lvl1pPr marL="0" indent="0" algn="ctr">
              <a:buNone/>
              <a:defRPr sz="2400">
                <a:latin typeface="华文中宋" panose="02010600040101010101" pitchFamily="2" charset="-122"/>
                <a:ea typeface="华文中宋" panose="0201060004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6" name="标题 5"/>
          <p:cNvSpPr>
            <a:spLocks noGrp="1"/>
          </p:cNvSpPr>
          <p:nvPr>
            <p:ph type="title"/>
          </p:nvPr>
        </p:nvSpPr>
        <p:spPr/>
        <p:txBody>
          <a:bodyPr/>
          <a:lstStyle>
            <a:lvl1pPr>
              <a:defRPr sz="4000">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Tree>
    <p:extLst>
      <p:ext uri="{BB962C8B-B14F-4D97-AF65-F5344CB8AC3E}">
        <p14:creationId xmlns:p14="http://schemas.microsoft.com/office/powerpoint/2010/main" val="64232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2165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70433" y="228601"/>
            <a:ext cx="2717800" cy="58975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2801" y="228601"/>
            <a:ext cx="7954433" cy="58975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8168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159026"/>
            <a:ext cx="10871200" cy="887896"/>
          </a:xfrm>
        </p:spPr>
        <p:txBody>
          <a:bodyPr/>
          <a:lstStyle/>
          <a:p>
            <a:r>
              <a:rPr lang="zh-CN" altLang="en-US" dirty="0"/>
              <a:t>单击此处编辑母版标题样式</a:t>
            </a:r>
          </a:p>
        </p:txBody>
      </p:sp>
      <p:sp>
        <p:nvSpPr>
          <p:cNvPr id="3" name="文本占位符 2"/>
          <p:cNvSpPr>
            <a:spLocks noGrp="1"/>
          </p:cNvSpPr>
          <p:nvPr>
            <p:ph type="body" sz="half" idx="1"/>
          </p:nvPr>
        </p:nvSpPr>
        <p:spPr>
          <a:xfrm>
            <a:off x="817033" y="1484244"/>
            <a:ext cx="5334000" cy="483704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54233" y="1484244"/>
            <a:ext cx="5334000" cy="483704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89024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919226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dirty="0"/>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263217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7033" y="1484244"/>
            <a:ext cx="5334000" cy="481053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354233" y="1484244"/>
            <a:ext cx="5334000" cy="48105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43073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668545"/>
          </a:xfrm>
        </p:spPr>
        <p:txBody>
          <a:bodyPr/>
          <a:lstStyle/>
          <a:p>
            <a:r>
              <a:rPr lang="zh-CN" altLang="en-US"/>
              <a:t>单击此处编辑母版标题样式</a:t>
            </a:r>
          </a:p>
        </p:txBody>
      </p:sp>
      <p:sp>
        <p:nvSpPr>
          <p:cNvPr id="3" name="文本占位符 2"/>
          <p:cNvSpPr>
            <a:spLocks noGrp="1"/>
          </p:cNvSpPr>
          <p:nvPr>
            <p:ph type="body" idx="1"/>
          </p:nvPr>
        </p:nvSpPr>
        <p:spPr>
          <a:xfrm>
            <a:off x="840318" y="1469131"/>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293043"/>
            <a:ext cx="5158316" cy="396198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469131"/>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293043"/>
            <a:ext cx="5183717" cy="396198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51291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701052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880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70058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Tw Cen MT" panose="020B0602020104020603" pitchFamily="34" charset="0"/>
            </a:endParaRP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91546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Title Placeholder 21"/>
          <p:cNvSpPr>
            <a:spLocks noGrp="1" noChangeArrowheads="1"/>
          </p:cNvSpPr>
          <p:nvPr>
            <p:ph type="title" idx="4294967295"/>
          </p:nvPr>
        </p:nvSpPr>
        <p:spPr bwMode="auto">
          <a:xfrm>
            <a:off x="812800" y="228600"/>
            <a:ext cx="10871200" cy="7127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zh-CN" dirty="0">
                <a:sym typeface="Tw Cen MT"/>
              </a:rPr>
              <a:t>单击此处编辑母版标题样式</a:t>
            </a:r>
          </a:p>
        </p:txBody>
      </p:sp>
      <p:sp>
        <p:nvSpPr>
          <p:cNvPr id="1027" name="Text Placeholder 12"/>
          <p:cNvSpPr>
            <a:spLocks noGrp="1" noChangeArrowheads="1"/>
          </p:cNvSpPr>
          <p:nvPr>
            <p:ph type="body" idx="1"/>
          </p:nvPr>
        </p:nvSpPr>
        <p:spPr bwMode="auto">
          <a:xfrm>
            <a:off x="817033" y="1341439"/>
            <a:ext cx="10871200" cy="4784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zh-CN" dirty="0">
                <a:sym typeface="Tw Cen MT"/>
              </a:rPr>
              <a:t>单击此处编辑母版文本样式</a:t>
            </a:r>
          </a:p>
          <a:p>
            <a:pPr lvl="1"/>
            <a:r>
              <a:rPr lang="zh-CN" altLang="zh-CN" dirty="0">
                <a:sym typeface="Tw Cen MT"/>
              </a:rPr>
              <a:t>二级</a:t>
            </a:r>
          </a:p>
          <a:p>
            <a:pPr lvl="2"/>
            <a:r>
              <a:rPr lang="zh-CN" altLang="zh-CN" dirty="0">
                <a:sym typeface="Tw Cen MT"/>
              </a:rPr>
              <a:t>三级</a:t>
            </a:r>
          </a:p>
          <a:p>
            <a:pPr lvl="3"/>
            <a:r>
              <a:rPr lang="zh-CN" altLang="zh-CN" dirty="0">
                <a:sym typeface="Tw Cen MT"/>
              </a:rPr>
              <a:t>四级</a:t>
            </a:r>
          </a:p>
          <a:p>
            <a:pPr lvl="4"/>
            <a:r>
              <a:rPr lang="zh-CN" altLang="zh-CN" dirty="0">
                <a:sym typeface="Tw Cen MT"/>
              </a:rPr>
              <a:t>五级</a:t>
            </a:r>
          </a:p>
        </p:txBody>
      </p:sp>
      <p:sp>
        <p:nvSpPr>
          <p:cNvPr id="1029" name="Rectangle 7"/>
          <p:cNvSpPr>
            <a:spLocks noChangeArrowheads="1"/>
          </p:cNvSpPr>
          <p:nvPr userDrawn="1"/>
        </p:nvSpPr>
        <p:spPr bwMode="auto">
          <a:xfrm>
            <a:off x="0" y="1027113"/>
            <a:ext cx="711200" cy="228600"/>
          </a:xfrm>
          <a:prstGeom prst="rect">
            <a:avLst/>
          </a:prstGeom>
          <a:solidFill>
            <a:schemeClr val="accent2"/>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800">
              <a:solidFill>
                <a:srgbClr val="FFFFFF"/>
              </a:solidFill>
              <a:sym typeface="Arial" panose="020B0604020202020204" pitchFamily="34" charset="0"/>
            </a:endParaRPr>
          </a:p>
        </p:txBody>
      </p:sp>
      <p:sp>
        <p:nvSpPr>
          <p:cNvPr id="1030" name="Rectangle 8"/>
          <p:cNvSpPr>
            <a:spLocks noChangeArrowheads="1"/>
          </p:cNvSpPr>
          <p:nvPr/>
        </p:nvSpPr>
        <p:spPr bwMode="auto">
          <a:xfrm>
            <a:off x="787400" y="1027113"/>
            <a:ext cx="11404600" cy="228600"/>
          </a:xfrm>
          <a:prstGeom prst="rect">
            <a:avLst/>
          </a:prstGeom>
          <a:solidFill>
            <a:schemeClr val="accent1"/>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800">
              <a:solidFill>
                <a:srgbClr val="FFFFFF"/>
              </a:solidFill>
              <a:sym typeface="Arial" panose="020B0604020202020204" pitchFamily="34" charset="0"/>
            </a:endParaRPr>
          </a:p>
        </p:txBody>
      </p:sp>
      <p:sp>
        <p:nvSpPr>
          <p:cNvPr id="1033" name="Rectangle 10"/>
          <p:cNvSpPr>
            <a:spLocks noChangeArrowheads="1"/>
          </p:cNvSpPr>
          <p:nvPr/>
        </p:nvSpPr>
        <p:spPr bwMode="auto">
          <a:xfrm>
            <a:off x="1" y="6508750"/>
            <a:ext cx="3992033" cy="319088"/>
          </a:xfrm>
          <a:prstGeom prst="rect">
            <a:avLst/>
          </a:prstGeom>
          <a:solidFill>
            <a:schemeClr val="accent2"/>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800">
              <a:solidFill>
                <a:srgbClr val="FFFFFF"/>
              </a:solidFill>
              <a:sym typeface="Arial" panose="020B0604020202020204" pitchFamily="34" charset="0"/>
            </a:endParaRPr>
          </a:p>
        </p:txBody>
      </p:sp>
      <p:sp>
        <p:nvSpPr>
          <p:cNvPr id="1034" name="Rectangle 11"/>
          <p:cNvSpPr>
            <a:spLocks noChangeArrowheads="1"/>
          </p:cNvSpPr>
          <p:nvPr/>
        </p:nvSpPr>
        <p:spPr bwMode="auto">
          <a:xfrm>
            <a:off x="4089401" y="6508751"/>
            <a:ext cx="3949700" cy="320675"/>
          </a:xfrm>
          <a:prstGeom prst="rect">
            <a:avLst/>
          </a:prstGeom>
          <a:solidFill>
            <a:schemeClr val="accent1"/>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rPr>
              <a:t>计算机与信息安全学院</a:t>
            </a:r>
            <a:endParaRPr lang="zh-CN" altLang="zh-CN" sz="1600" dirty="0">
              <a:solidFill>
                <a:srgbClr val="FFFFFF"/>
              </a:solidFill>
              <a:sym typeface="Arial" panose="020B0604020202020204" pitchFamily="34" charset="0"/>
            </a:endParaRPr>
          </a:p>
        </p:txBody>
      </p:sp>
      <p:sp>
        <p:nvSpPr>
          <p:cNvPr id="1035" name="Subtitle 8"/>
          <p:cNvSpPr>
            <a:spLocks noChangeArrowheads="1"/>
          </p:cNvSpPr>
          <p:nvPr/>
        </p:nvSpPr>
        <p:spPr bwMode="auto">
          <a:xfrm>
            <a:off x="4091518" y="6508750"/>
            <a:ext cx="3949700"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600" dirty="0">
              <a:solidFill>
                <a:srgbClr val="555555"/>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036" name="Rectangle 11"/>
          <p:cNvSpPr>
            <a:spLocks noChangeArrowheads="1"/>
          </p:cNvSpPr>
          <p:nvPr/>
        </p:nvSpPr>
        <p:spPr bwMode="auto">
          <a:xfrm>
            <a:off x="8130118" y="6508751"/>
            <a:ext cx="4057649" cy="320675"/>
          </a:xfrm>
          <a:prstGeom prst="rect">
            <a:avLst/>
          </a:prstGeom>
          <a:solidFill>
            <a:srgbClr val="B29C93"/>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800">
              <a:solidFill>
                <a:srgbClr val="FFFFFF"/>
              </a:solidFill>
              <a:sym typeface="Arial" panose="020B0604020202020204" pitchFamily="34" charset="0"/>
            </a:endParaRPr>
          </a:p>
        </p:txBody>
      </p:sp>
      <p:sp>
        <p:nvSpPr>
          <p:cNvPr id="1037" name="Subtitle 8"/>
          <p:cNvSpPr>
            <a:spLocks noChangeArrowheads="1"/>
          </p:cNvSpPr>
          <p:nvPr userDrawn="1"/>
        </p:nvSpPr>
        <p:spPr bwMode="auto">
          <a:xfrm>
            <a:off x="8132233" y="6508750"/>
            <a:ext cx="4057651"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rPr>
              <a:t>软件工程</a:t>
            </a:r>
            <a:endParaRPr lang="en-US" altLang="zh-CN"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038" name="Subtitle 8"/>
          <p:cNvSpPr>
            <a:spLocks noChangeArrowheads="1"/>
          </p:cNvSpPr>
          <p:nvPr/>
        </p:nvSpPr>
        <p:spPr bwMode="auto">
          <a:xfrm>
            <a:off x="1" y="6508750"/>
            <a:ext cx="3992033"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9F9F9"/>
                </a:solidFill>
                <a:latin typeface="Tw Cen MT" panose="020B0602020104020603" pitchFamily="34" charset="0"/>
                <a:ea typeface="华文仿宋" panose="02010600040101010101" pitchFamily="2" charset="-122"/>
                <a:sym typeface="华文仿宋" panose="02010600040101010101" pitchFamily="2" charset="-122"/>
              </a:rPr>
              <a:t>桂林电子科技</a:t>
            </a:r>
            <a:r>
              <a:rPr lang="zh-CN" altLang="zh-CN" sz="1600" dirty="0">
                <a:solidFill>
                  <a:srgbClr val="F9F9F9"/>
                </a:solidFill>
                <a:latin typeface="Tw Cen MT" panose="020B0602020104020603" pitchFamily="34" charset="0"/>
                <a:ea typeface="华文仿宋" panose="02010600040101010101" pitchFamily="2" charset="-122"/>
                <a:sym typeface="华文仿宋" panose="02010600040101010101" pitchFamily="2" charset="-122"/>
              </a:rPr>
              <a:t>大学</a:t>
            </a:r>
          </a:p>
          <a:p>
            <a:pPr algn="ctr" eaLnBrk="1" hangingPunct="1">
              <a:defRPr/>
            </a:pPr>
            <a:endPar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4" name="文本框 13"/>
          <p:cNvSpPr txBox="1"/>
          <p:nvPr userDrawn="1"/>
        </p:nvSpPr>
        <p:spPr>
          <a:xfrm>
            <a:off x="71717" y="968282"/>
            <a:ext cx="434734" cy="338554"/>
          </a:xfrm>
          <a:prstGeom prst="rect">
            <a:avLst/>
          </a:prstGeom>
          <a:noFill/>
        </p:spPr>
        <p:txBody>
          <a:bodyPr wrap="none" rtlCol="0">
            <a:spAutoFit/>
          </a:bodyPr>
          <a:lstStyle/>
          <a:p>
            <a:fld id="{AE5FC7BA-3490-42F5-AB11-D54952D85A48}" type="slidenum">
              <a:rPr lang="zh-CN" altLang="en-US" sz="1600" smtClean="0">
                <a:solidFill>
                  <a:schemeClr val="bg1"/>
                </a:solidFill>
              </a:rPr>
              <a:pPr/>
              <a:t>‹#›</a:t>
            </a:fld>
            <a:endParaRPr lang="zh-CN" altLang="en-US" sz="1600" dirty="0">
              <a:solidFill>
                <a:schemeClr val="bg1"/>
              </a:solidFill>
            </a:endParaRPr>
          </a:p>
        </p:txBody>
      </p:sp>
    </p:spTree>
    <p:extLst>
      <p:ext uri="{BB962C8B-B14F-4D97-AF65-F5344CB8AC3E}">
        <p14:creationId xmlns:p14="http://schemas.microsoft.com/office/powerpoint/2010/main" val="19051053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rtl="0" eaLnBrk="0" fontAlgn="base" hangingPunct="0">
        <a:spcBef>
          <a:spcPct val="0"/>
        </a:spcBef>
        <a:spcAft>
          <a:spcPct val="0"/>
        </a:spcAft>
        <a:defRPr sz="4000" kern="1200">
          <a:solidFill>
            <a:schemeClr val="tx2"/>
          </a:solidFill>
          <a:latin typeface="华文新魏" panose="02010800040101010101" pitchFamily="2" charset="-122"/>
          <a:ea typeface="华文新魏" panose="02010800040101010101" pitchFamily="2" charset="-122"/>
          <a:cs typeface="+mj-cs"/>
          <a:sym typeface="Tw Cen MT"/>
        </a:defRPr>
      </a:lvl1pPr>
      <a:lvl2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2pPr>
      <a:lvl3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3pPr>
      <a:lvl4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4pPr>
      <a:lvl5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5pPr>
      <a:lvl6pPr marL="4572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6pPr>
      <a:lvl7pPr marL="9144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7pPr>
      <a:lvl8pPr marL="13716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8pPr>
      <a:lvl9pPr marL="18288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9pPr>
    </p:titleStyle>
    <p:body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3" name="矩形 2">
            <a:extLst>
              <a:ext uri="{FF2B5EF4-FFF2-40B4-BE49-F238E27FC236}">
                <a16:creationId xmlns:a16="http://schemas.microsoft.com/office/drawing/2014/main" id="{6AB20413-4A1F-4BCF-BC5B-411D443C4474}"/>
              </a:ext>
            </a:extLst>
          </p:cNvPr>
          <p:cNvSpPr/>
          <p:nvPr/>
        </p:nvSpPr>
        <p:spPr>
          <a:xfrm>
            <a:off x="390524" y="1778001"/>
            <a:ext cx="11572875" cy="954107"/>
          </a:xfrm>
          <a:prstGeom prst="rect">
            <a:avLst/>
          </a:prstGeom>
        </p:spPr>
        <p:txBody>
          <a:bodyPr wrap="square">
            <a:spAutoFit/>
          </a:bodyPr>
          <a:lstStyle/>
          <a:p>
            <a:pPr marL="285750" indent="-285750">
              <a:buClr>
                <a:schemeClr val="accent2"/>
              </a:buClr>
              <a:buFont typeface="Wingdings" panose="05000000000000000000" pitchFamily="2" charset="2"/>
              <a:buChar char="n"/>
            </a:pPr>
            <a:r>
              <a:rPr lang="en-US" altLang="zh-CN" sz="3200" dirty="0">
                <a:solidFill>
                  <a:srgbClr val="393939"/>
                </a:solidFill>
                <a:latin typeface="verdana" panose="020B0604030504040204" pitchFamily="34" charset="0"/>
              </a:rPr>
              <a:t>White box testing【</a:t>
            </a:r>
            <a:r>
              <a:rPr lang="zh-CN" altLang="en-US" sz="3200" dirty="0">
                <a:solidFill>
                  <a:srgbClr val="393939"/>
                </a:solidFill>
                <a:latin typeface="verdana" panose="020B0604030504040204" pitchFamily="34" charset="0"/>
                <a:sym typeface="Symbol" panose="05050102010706020507" pitchFamily="18" charset="2"/>
              </a:rPr>
              <a:t>白盒</a:t>
            </a:r>
            <a:r>
              <a:rPr lang="zh-CN" altLang="en-US" sz="3200" b="0" i="0" u="none" strike="noStrike" dirty="0">
                <a:solidFill>
                  <a:srgbClr val="393939"/>
                </a:solidFill>
                <a:effectLst/>
                <a:latin typeface="verdana" panose="020B0604030504040204" pitchFamily="34" charset="0"/>
              </a:rPr>
              <a:t>测试</a:t>
            </a:r>
            <a:r>
              <a:rPr lang="en-US" altLang="zh-CN" sz="3200" b="0" i="0" u="none" strike="noStrike" dirty="0">
                <a:solidFill>
                  <a:srgbClr val="393939"/>
                </a:solidFill>
                <a:effectLst/>
                <a:latin typeface="verdana" panose="020B0604030504040204" pitchFamily="34" charset="0"/>
              </a:rPr>
              <a:t>】</a:t>
            </a:r>
          </a:p>
          <a:p>
            <a:r>
              <a:rPr lang="zh-CN" altLang="en-US" sz="2400" b="1" dirty="0"/>
              <a:t>根据软件内部工作原理分析进行的测试，通过阅读代码或单步调试等。</a:t>
            </a:r>
          </a:p>
        </p:txBody>
      </p:sp>
      <p:sp>
        <p:nvSpPr>
          <p:cNvPr id="8" name="矩形 7">
            <a:extLst>
              <a:ext uri="{FF2B5EF4-FFF2-40B4-BE49-F238E27FC236}">
                <a16:creationId xmlns:a16="http://schemas.microsoft.com/office/drawing/2014/main" id="{69B63002-8149-4FA4-BEBD-C45E4351A8B2}"/>
              </a:ext>
            </a:extLst>
          </p:cNvPr>
          <p:cNvSpPr/>
          <p:nvPr/>
        </p:nvSpPr>
        <p:spPr>
          <a:xfrm>
            <a:off x="390523" y="3041084"/>
            <a:ext cx="11572875" cy="954107"/>
          </a:xfrm>
          <a:prstGeom prst="rect">
            <a:avLst/>
          </a:prstGeom>
        </p:spPr>
        <p:txBody>
          <a:bodyPr wrap="square">
            <a:spAutoFit/>
          </a:bodyPr>
          <a:lstStyle/>
          <a:p>
            <a:pPr marL="285750" indent="-285750">
              <a:buClr>
                <a:schemeClr val="accent2"/>
              </a:buClr>
              <a:buFont typeface="Wingdings" panose="05000000000000000000" pitchFamily="2" charset="2"/>
              <a:buChar char="n"/>
            </a:pPr>
            <a:r>
              <a:rPr lang="en-US" altLang="zh-CN" sz="3200" dirty="0">
                <a:solidFill>
                  <a:srgbClr val="393939"/>
                </a:solidFill>
                <a:latin typeface="verdana" panose="020B0604030504040204" pitchFamily="34" charset="0"/>
              </a:rPr>
              <a:t>Black box testing 【</a:t>
            </a:r>
            <a:r>
              <a:rPr lang="el-GR" altLang="zh-CN" sz="3200" dirty="0">
                <a:solidFill>
                  <a:srgbClr val="393939"/>
                </a:solidFill>
                <a:latin typeface="verdana" panose="020B0604030504040204" pitchFamily="34" charset="0"/>
              </a:rPr>
              <a:t> </a:t>
            </a:r>
            <a:r>
              <a:rPr lang="zh-CN" altLang="en-US" sz="3200" dirty="0">
                <a:solidFill>
                  <a:srgbClr val="393939"/>
                </a:solidFill>
                <a:latin typeface="verdana" panose="020B0604030504040204" pitchFamily="34" charset="0"/>
              </a:rPr>
              <a:t>黑盒测试</a:t>
            </a:r>
            <a:r>
              <a:rPr lang="en-US" altLang="zh-CN" sz="3200" dirty="0">
                <a:solidFill>
                  <a:srgbClr val="393939"/>
                </a:solidFill>
                <a:latin typeface="verdana" panose="020B0604030504040204" pitchFamily="34" charset="0"/>
              </a:rPr>
              <a:t>】</a:t>
            </a:r>
          </a:p>
          <a:p>
            <a:r>
              <a:rPr lang="zh-CN" altLang="en-US" sz="2400" b="1" dirty="0"/>
              <a:t>根据软件规格对软件进行各种输入和观察输出结果来发现软件缺陷的测试</a:t>
            </a:r>
          </a:p>
        </p:txBody>
      </p:sp>
      <p:sp>
        <p:nvSpPr>
          <p:cNvPr id="11" name="副标题 2">
            <a:extLst>
              <a:ext uri="{FF2B5EF4-FFF2-40B4-BE49-F238E27FC236}">
                <a16:creationId xmlns:a16="http://schemas.microsoft.com/office/drawing/2014/main" id="{0734546F-252D-4CD8-A682-E856F2C6B446}"/>
              </a:ext>
            </a:extLst>
          </p:cNvPr>
          <p:cNvSpPr>
            <a:spLocks noGrp="1" noChangeArrowheads="1"/>
          </p:cNvSpPr>
          <p:nvPr>
            <p:ph type="subTitle" idx="1"/>
          </p:nvPr>
        </p:nvSpPr>
        <p:spPr>
          <a:xfrm>
            <a:off x="76199" y="122237"/>
            <a:ext cx="7647373" cy="811213"/>
          </a:xfrm>
          <a:solidFill>
            <a:schemeClr val="accent1"/>
          </a:solidFill>
        </p:spPr>
        <p:txBody>
          <a:bodyPr anchor="ctr"/>
          <a:lstStyle/>
          <a:p>
            <a:pPr algn="l" eaLnBrk="1" hangingPunct="1"/>
            <a:r>
              <a:rPr lang="en-US" altLang="zh-CN" sz="3600">
                <a:solidFill>
                  <a:schemeClr val="bg1"/>
                </a:solidFill>
                <a:latin typeface="Times New Roman" pitchFamily="18" charset="0"/>
              </a:rPr>
              <a:t>Black- box testing &amp; white-box testing</a:t>
            </a:r>
            <a:endParaRPr lang="zh-CN" altLang="en-US" sz="3600" dirty="0">
              <a:solidFill>
                <a:schemeClr val="bg1"/>
              </a:solidFill>
              <a:latin typeface="Times New Roman" pitchFamily="18" charset="0"/>
              <a:sym typeface="Times New Roman" pitchFamily="18" charset="0"/>
            </a:endParaRPr>
          </a:p>
        </p:txBody>
      </p:sp>
    </p:spTree>
    <p:extLst>
      <p:ext uri="{BB962C8B-B14F-4D97-AF65-F5344CB8AC3E}">
        <p14:creationId xmlns:p14="http://schemas.microsoft.com/office/powerpoint/2010/main" val="121662631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Equivalence Partitioning –</a:t>
            </a:r>
            <a:r>
              <a:rPr lang="zh-CN" altLang="en-US" sz="3600" dirty="0">
                <a:solidFill>
                  <a:schemeClr val="bg1"/>
                </a:solidFill>
              </a:rPr>
              <a:t>等价类划分法</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2" name="矩形 1">
            <a:extLst>
              <a:ext uri="{FF2B5EF4-FFF2-40B4-BE49-F238E27FC236}">
                <a16:creationId xmlns:a16="http://schemas.microsoft.com/office/drawing/2014/main" id="{790B19CD-FD85-4199-A18A-30A18FBBE734}"/>
              </a:ext>
            </a:extLst>
          </p:cNvPr>
          <p:cNvSpPr/>
          <p:nvPr/>
        </p:nvSpPr>
        <p:spPr>
          <a:xfrm>
            <a:off x="514713" y="1453226"/>
            <a:ext cx="11132790" cy="123835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800" dirty="0">
                <a:solidFill>
                  <a:srgbClr val="C00000"/>
                </a:solidFill>
              </a:rPr>
              <a:t>划分方法或原则：</a:t>
            </a:r>
            <a:endParaRPr lang="en-US" altLang="zh-CN" sz="2800" dirty="0">
              <a:solidFill>
                <a:srgbClr val="C00000"/>
              </a:solidFill>
            </a:endParaRPr>
          </a:p>
          <a:p>
            <a:pPr marL="457200" indent="-457200">
              <a:lnSpc>
                <a:spcPct val="150000"/>
              </a:lnSpc>
              <a:buFont typeface="Wingdings" panose="05000000000000000000" pitchFamily="2" charset="2"/>
              <a:buChar char="p"/>
            </a:pPr>
            <a:r>
              <a:rPr lang="zh-CN" altLang="en-US" sz="2400" dirty="0">
                <a:solidFill>
                  <a:schemeClr val="bg1">
                    <a:lumMod val="10000"/>
                  </a:schemeClr>
                </a:solidFill>
              </a:rPr>
              <a:t>若程序输入值是一个有限区间的值，则划分一个有效等价类和两个无效等价类</a:t>
            </a:r>
            <a:endParaRPr lang="en-US" altLang="zh-CN" sz="2400" dirty="0">
              <a:solidFill>
                <a:schemeClr val="bg1">
                  <a:lumMod val="10000"/>
                </a:schemeClr>
              </a:solidFill>
            </a:endParaRPr>
          </a:p>
        </p:txBody>
      </p:sp>
      <p:pic>
        <p:nvPicPr>
          <p:cNvPr id="8" name="图片 7">
            <a:extLst>
              <a:ext uri="{FF2B5EF4-FFF2-40B4-BE49-F238E27FC236}">
                <a16:creationId xmlns:a16="http://schemas.microsoft.com/office/drawing/2014/main" id="{7C77A15C-1813-4DA2-99BC-09E12B1F0377}"/>
              </a:ext>
            </a:extLst>
          </p:cNvPr>
          <p:cNvPicPr>
            <a:picLocks noChangeAspect="1"/>
          </p:cNvPicPr>
          <p:nvPr/>
        </p:nvPicPr>
        <p:blipFill>
          <a:blip r:embed="rId3"/>
          <a:stretch>
            <a:fillRect/>
          </a:stretch>
        </p:blipFill>
        <p:spPr>
          <a:xfrm>
            <a:off x="2811196" y="2908134"/>
            <a:ext cx="6569608" cy="2107750"/>
          </a:xfrm>
          <a:prstGeom prst="rect">
            <a:avLst/>
          </a:prstGeom>
        </p:spPr>
      </p:pic>
      <p:sp>
        <p:nvSpPr>
          <p:cNvPr id="10" name="矩形 9">
            <a:extLst>
              <a:ext uri="{FF2B5EF4-FFF2-40B4-BE49-F238E27FC236}">
                <a16:creationId xmlns:a16="http://schemas.microsoft.com/office/drawing/2014/main" id="{A1D2EE3A-39A3-4906-BABE-3494AC942DE9}"/>
              </a:ext>
            </a:extLst>
          </p:cNvPr>
          <p:cNvSpPr/>
          <p:nvPr/>
        </p:nvSpPr>
        <p:spPr>
          <a:xfrm>
            <a:off x="547657" y="5185803"/>
            <a:ext cx="11132790" cy="592022"/>
          </a:xfrm>
          <a:prstGeom prst="rect">
            <a:avLst/>
          </a:prstGeom>
        </p:spPr>
        <p:txBody>
          <a:bodyPr wrap="square">
            <a:spAutoFit/>
          </a:bodyPr>
          <a:lstStyle/>
          <a:p>
            <a:pPr>
              <a:lnSpc>
                <a:spcPct val="150000"/>
              </a:lnSpc>
            </a:pPr>
            <a:r>
              <a:rPr lang="zh-CN" altLang="en-US" sz="2400" dirty="0">
                <a:solidFill>
                  <a:schemeClr val="bg1">
                    <a:lumMod val="10000"/>
                  </a:schemeClr>
                </a:solidFill>
              </a:rPr>
              <a:t>如年龄取值范围是</a:t>
            </a:r>
            <a:r>
              <a:rPr lang="en-US" altLang="zh-CN" sz="2400" dirty="0">
                <a:solidFill>
                  <a:schemeClr val="bg1">
                    <a:lumMod val="10000"/>
                  </a:schemeClr>
                </a:solidFill>
              </a:rPr>
              <a:t>6-13</a:t>
            </a:r>
            <a:r>
              <a:rPr lang="zh-CN" altLang="en-US" sz="2400" dirty="0">
                <a:solidFill>
                  <a:schemeClr val="bg1">
                    <a:lumMod val="10000"/>
                  </a:schemeClr>
                </a:solidFill>
              </a:rPr>
              <a:t>，则</a:t>
            </a:r>
            <a:r>
              <a:rPr lang="en-US" altLang="zh-CN" sz="2400" dirty="0">
                <a:solidFill>
                  <a:schemeClr val="bg1">
                    <a:lumMod val="10000"/>
                  </a:schemeClr>
                </a:solidFill>
              </a:rPr>
              <a:t>&lt;6 ,&gt;13 </a:t>
            </a:r>
            <a:r>
              <a:rPr lang="zh-CN" altLang="en-US" sz="2400" dirty="0">
                <a:solidFill>
                  <a:schemeClr val="bg1">
                    <a:lumMod val="10000"/>
                  </a:schemeClr>
                </a:solidFill>
              </a:rPr>
              <a:t>为</a:t>
            </a:r>
            <a:r>
              <a:rPr lang="en-US" altLang="zh-CN" sz="2400" dirty="0">
                <a:solidFill>
                  <a:schemeClr val="bg1">
                    <a:lumMod val="10000"/>
                  </a:schemeClr>
                </a:solidFill>
              </a:rPr>
              <a:t>2</a:t>
            </a:r>
            <a:r>
              <a:rPr lang="zh-CN" altLang="en-US" sz="2400" dirty="0">
                <a:solidFill>
                  <a:schemeClr val="bg1">
                    <a:lumMod val="10000"/>
                  </a:schemeClr>
                </a:solidFill>
              </a:rPr>
              <a:t>个无效等价类</a:t>
            </a:r>
            <a:endParaRPr lang="en-US" altLang="zh-CN" sz="2400" dirty="0">
              <a:solidFill>
                <a:schemeClr val="bg1">
                  <a:lumMod val="10000"/>
                </a:schemeClr>
              </a:solidFill>
            </a:endParaRPr>
          </a:p>
        </p:txBody>
      </p:sp>
    </p:spTree>
    <p:extLst>
      <p:ext uri="{BB962C8B-B14F-4D97-AF65-F5344CB8AC3E}">
        <p14:creationId xmlns:p14="http://schemas.microsoft.com/office/powerpoint/2010/main" val="183153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Equivalence Partitioning –</a:t>
            </a:r>
            <a:r>
              <a:rPr lang="zh-CN" altLang="en-US" sz="3600" dirty="0">
                <a:solidFill>
                  <a:schemeClr val="bg1"/>
                </a:solidFill>
              </a:rPr>
              <a:t>等价类划分法</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2" name="矩形 1">
            <a:extLst>
              <a:ext uri="{FF2B5EF4-FFF2-40B4-BE49-F238E27FC236}">
                <a16:creationId xmlns:a16="http://schemas.microsoft.com/office/drawing/2014/main" id="{790B19CD-FD85-4199-A18A-30A18FBBE734}"/>
              </a:ext>
            </a:extLst>
          </p:cNvPr>
          <p:cNvSpPr/>
          <p:nvPr/>
        </p:nvSpPr>
        <p:spPr>
          <a:xfrm>
            <a:off x="514713" y="1453226"/>
            <a:ext cx="11132790" cy="592022"/>
          </a:xfrm>
          <a:prstGeom prst="rect">
            <a:avLst/>
          </a:prstGeom>
        </p:spPr>
        <p:txBody>
          <a:bodyPr wrap="square">
            <a:spAutoFit/>
          </a:bodyPr>
          <a:lstStyle/>
          <a:p>
            <a:pPr marL="457200" indent="-457200">
              <a:lnSpc>
                <a:spcPct val="150000"/>
              </a:lnSpc>
              <a:buFont typeface="Wingdings" panose="05000000000000000000" pitchFamily="2" charset="2"/>
              <a:buChar char="p"/>
            </a:pPr>
            <a:r>
              <a:rPr lang="zh-CN" altLang="en-US" sz="2400" dirty="0">
                <a:solidFill>
                  <a:schemeClr val="bg1">
                    <a:lumMod val="10000"/>
                  </a:schemeClr>
                </a:solidFill>
              </a:rPr>
              <a:t>程序输入值是一个必须成立情况，则分为一个有效等价类一个无效等价类</a:t>
            </a:r>
            <a:endParaRPr lang="en-US" altLang="zh-CN" sz="2400" dirty="0">
              <a:solidFill>
                <a:schemeClr val="bg1">
                  <a:lumMod val="10000"/>
                </a:schemeClr>
              </a:solidFill>
            </a:endParaRPr>
          </a:p>
        </p:txBody>
      </p:sp>
      <p:pic>
        <p:nvPicPr>
          <p:cNvPr id="3" name="图片 2">
            <a:extLst>
              <a:ext uri="{FF2B5EF4-FFF2-40B4-BE49-F238E27FC236}">
                <a16:creationId xmlns:a16="http://schemas.microsoft.com/office/drawing/2014/main" id="{AC6C5708-0A49-442C-B340-CDBB4F405D2C}"/>
              </a:ext>
            </a:extLst>
          </p:cNvPr>
          <p:cNvPicPr>
            <a:picLocks noChangeAspect="1"/>
          </p:cNvPicPr>
          <p:nvPr/>
        </p:nvPicPr>
        <p:blipFill>
          <a:blip r:embed="rId3"/>
          <a:stretch>
            <a:fillRect/>
          </a:stretch>
        </p:blipFill>
        <p:spPr>
          <a:xfrm>
            <a:off x="2439202" y="2553056"/>
            <a:ext cx="6481311" cy="1418744"/>
          </a:xfrm>
          <a:prstGeom prst="rect">
            <a:avLst/>
          </a:prstGeom>
        </p:spPr>
      </p:pic>
      <p:sp>
        <p:nvSpPr>
          <p:cNvPr id="9" name="矩形 8">
            <a:extLst>
              <a:ext uri="{FF2B5EF4-FFF2-40B4-BE49-F238E27FC236}">
                <a16:creationId xmlns:a16="http://schemas.microsoft.com/office/drawing/2014/main" id="{E7E082BE-A0E4-46BE-BAC4-6D3CEBB1701C}"/>
              </a:ext>
            </a:extLst>
          </p:cNvPr>
          <p:cNvSpPr/>
          <p:nvPr/>
        </p:nvSpPr>
        <p:spPr>
          <a:xfrm>
            <a:off x="503267" y="4629631"/>
            <a:ext cx="11132790" cy="1146019"/>
          </a:xfrm>
          <a:prstGeom prst="rect">
            <a:avLst/>
          </a:prstGeom>
        </p:spPr>
        <p:txBody>
          <a:bodyPr wrap="square">
            <a:spAutoFit/>
          </a:bodyPr>
          <a:lstStyle/>
          <a:p>
            <a:pPr>
              <a:lnSpc>
                <a:spcPct val="150000"/>
              </a:lnSpc>
            </a:pPr>
            <a:r>
              <a:rPr lang="zh-CN" altLang="en-US" sz="2400" dirty="0">
                <a:solidFill>
                  <a:schemeClr val="bg1">
                    <a:lumMod val="10000"/>
                  </a:schemeClr>
                </a:solidFill>
              </a:rPr>
              <a:t>某标识符的第一个字符必须是字母。 可以划分为一个有效等价类：第一个字符是字母。 可以划分一个无效等价类：第一个字符不是字母。 </a:t>
            </a:r>
            <a:endParaRPr lang="en-US" altLang="zh-CN" sz="2400" dirty="0">
              <a:solidFill>
                <a:schemeClr val="bg1">
                  <a:lumMod val="10000"/>
                </a:schemeClr>
              </a:solidFill>
            </a:endParaRPr>
          </a:p>
        </p:txBody>
      </p:sp>
    </p:spTree>
    <p:extLst>
      <p:ext uri="{BB962C8B-B14F-4D97-AF65-F5344CB8AC3E}">
        <p14:creationId xmlns:p14="http://schemas.microsoft.com/office/powerpoint/2010/main" val="168733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Equivalence Partitioning –</a:t>
            </a:r>
            <a:r>
              <a:rPr lang="zh-CN" altLang="en-US" sz="3600" dirty="0">
                <a:solidFill>
                  <a:schemeClr val="bg1"/>
                </a:solidFill>
              </a:rPr>
              <a:t>等价类划分法</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2" name="矩形 1">
            <a:extLst>
              <a:ext uri="{FF2B5EF4-FFF2-40B4-BE49-F238E27FC236}">
                <a16:creationId xmlns:a16="http://schemas.microsoft.com/office/drawing/2014/main" id="{790B19CD-FD85-4199-A18A-30A18FBBE734}"/>
              </a:ext>
            </a:extLst>
          </p:cNvPr>
          <p:cNvSpPr/>
          <p:nvPr/>
        </p:nvSpPr>
        <p:spPr>
          <a:xfrm>
            <a:off x="514713" y="1453226"/>
            <a:ext cx="11132790" cy="592022"/>
          </a:xfrm>
          <a:prstGeom prst="rect">
            <a:avLst/>
          </a:prstGeom>
        </p:spPr>
        <p:txBody>
          <a:bodyPr wrap="square">
            <a:spAutoFit/>
          </a:bodyPr>
          <a:lstStyle/>
          <a:p>
            <a:pPr marL="457200" indent="-457200">
              <a:lnSpc>
                <a:spcPct val="150000"/>
              </a:lnSpc>
              <a:buFont typeface="Wingdings" panose="05000000000000000000" pitchFamily="2" charset="2"/>
              <a:buChar char="p"/>
            </a:pPr>
            <a:r>
              <a:rPr lang="zh-CN" altLang="en-US" sz="2400" dirty="0">
                <a:solidFill>
                  <a:schemeClr val="bg1">
                    <a:lumMod val="10000"/>
                  </a:schemeClr>
                </a:solidFill>
              </a:rPr>
              <a:t>在输入条件是一个布尔量的情况下，可确定一个有效等价类和一个无效等价类。</a:t>
            </a:r>
            <a:endParaRPr lang="en-US" altLang="zh-CN" sz="2400" dirty="0">
              <a:solidFill>
                <a:schemeClr val="bg1">
                  <a:lumMod val="10000"/>
                </a:schemeClr>
              </a:solidFill>
            </a:endParaRPr>
          </a:p>
        </p:txBody>
      </p:sp>
      <p:pic>
        <p:nvPicPr>
          <p:cNvPr id="4" name="图片 3">
            <a:extLst>
              <a:ext uri="{FF2B5EF4-FFF2-40B4-BE49-F238E27FC236}">
                <a16:creationId xmlns:a16="http://schemas.microsoft.com/office/drawing/2014/main" id="{5072AD5B-C78F-45B9-A8BD-F74A383F4569}"/>
              </a:ext>
            </a:extLst>
          </p:cNvPr>
          <p:cNvPicPr>
            <a:picLocks noChangeAspect="1"/>
          </p:cNvPicPr>
          <p:nvPr/>
        </p:nvPicPr>
        <p:blipFill>
          <a:blip r:embed="rId3"/>
          <a:stretch>
            <a:fillRect/>
          </a:stretch>
        </p:blipFill>
        <p:spPr>
          <a:xfrm>
            <a:off x="2747004" y="2766002"/>
            <a:ext cx="5741883" cy="1590904"/>
          </a:xfrm>
          <a:prstGeom prst="rect">
            <a:avLst/>
          </a:prstGeom>
        </p:spPr>
      </p:pic>
      <p:sp>
        <p:nvSpPr>
          <p:cNvPr id="10" name="矩形 9">
            <a:extLst>
              <a:ext uri="{FF2B5EF4-FFF2-40B4-BE49-F238E27FC236}">
                <a16:creationId xmlns:a16="http://schemas.microsoft.com/office/drawing/2014/main" id="{315190E8-1966-414E-9217-7825A0550339}"/>
              </a:ext>
            </a:extLst>
          </p:cNvPr>
          <p:cNvSpPr/>
          <p:nvPr/>
        </p:nvSpPr>
        <p:spPr>
          <a:xfrm>
            <a:off x="529605" y="5061567"/>
            <a:ext cx="11132790" cy="1146019"/>
          </a:xfrm>
          <a:prstGeom prst="rect">
            <a:avLst/>
          </a:prstGeom>
        </p:spPr>
        <p:txBody>
          <a:bodyPr wrap="square">
            <a:spAutoFit/>
          </a:bodyPr>
          <a:lstStyle/>
          <a:p>
            <a:pPr marL="457200" indent="-457200">
              <a:lnSpc>
                <a:spcPct val="150000"/>
              </a:lnSpc>
              <a:buFont typeface="Wingdings" panose="05000000000000000000" pitchFamily="2" charset="2"/>
              <a:buChar char="p"/>
            </a:pPr>
            <a:r>
              <a:rPr lang="zh-CN" altLang="en-US" sz="2400" dirty="0">
                <a:solidFill>
                  <a:schemeClr val="bg1">
                    <a:lumMod val="10000"/>
                  </a:schemeClr>
                </a:solidFill>
              </a:rPr>
              <a:t>在输入数据有符合条件的特征或一组可能的值，可确定一个有效等价类和一个无效等价类。如要求输入的是大写的字母</a:t>
            </a:r>
            <a:endParaRPr lang="en-US" altLang="zh-CN" sz="2400" dirty="0">
              <a:solidFill>
                <a:schemeClr val="bg1">
                  <a:lumMod val="10000"/>
                </a:schemeClr>
              </a:solidFill>
            </a:endParaRPr>
          </a:p>
        </p:txBody>
      </p:sp>
    </p:spTree>
    <p:extLst>
      <p:ext uri="{BB962C8B-B14F-4D97-AF65-F5344CB8AC3E}">
        <p14:creationId xmlns:p14="http://schemas.microsoft.com/office/powerpoint/2010/main" val="171904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Equivalence Partitioning –</a:t>
            </a:r>
            <a:r>
              <a:rPr lang="zh-CN" altLang="en-US" sz="3600" dirty="0">
                <a:solidFill>
                  <a:schemeClr val="bg1"/>
                </a:solidFill>
              </a:rPr>
              <a:t>等价类划分法</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2" name="矩形 1">
            <a:extLst>
              <a:ext uri="{FF2B5EF4-FFF2-40B4-BE49-F238E27FC236}">
                <a16:creationId xmlns:a16="http://schemas.microsoft.com/office/drawing/2014/main" id="{790B19CD-FD85-4199-A18A-30A18FBBE734}"/>
              </a:ext>
            </a:extLst>
          </p:cNvPr>
          <p:cNvSpPr/>
          <p:nvPr/>
        </p:nvSpPr>
        <p:spPr>
          <a:xfrm>
            <a:off x="514713" y="1453226"/>
            <a:ext cx="11132790" cy="1146019"/>
          </a:xfrm>
          <a:prstGeom prst="rect">
            <a:avLst/>
          </a:prstGeom>
        </p:spPr>
        <p:txBody>
          <a:bodyPr wrap="square">
            <a:spAutoFit/>
          </a:bodyPr>
          <a:lstStyle/>
          <a:p>
            <a:pPr marL="457200" indent="-457200">
              <a:lnSpc>
                <a:spcPct val="150000"/>
              </a:lnSpc>
              <a:buFont typeface="Wingdings" panose="05000000000000000000" pitchFamily="2" charset="2"/>
              <a:buChar char="p"/>
            </a:pPr>
            <a:r>
              <a:rPr lang="zh-CN" altLang="en-US" sz="2400" dirty="0">
                <a:solidFill>
                  <a:schemeClr val="bg1">
                    <a:lumMod val="10000"/>
                  </a:schemeClr>
                </a:solidFill>
              </a:rPr>
              <a:t>在规定了输入数据的一组值</a:t>
            </a:r>
            <a:r>
              <a:rPr lang="en-US" altLang="zh-CN" sz="2400" dirty="0">
                <a:solidFill>
                  <a:schemeClr val="bg1">
                    <a:lumMod val="10000"/>
                  </a:schemeClr>
                </a:solidFill>
              </a:rPr>
              <a:t>(</a:t>
            </a:r>
            <a:r>
              <a:rPr lang="zh-CN" altLang="en-US" sz="2400" dirty="0">
                <a:solidFill>
                  <a:schemeClr val="bg1">
                    <a:lumMod val="10000"/>
                  </a:schemeClr>
                </a:solidFill>
              </a:rPr>
              <a:t>假定</a:t>
            </a:r>
            <a:r>
              <a:rPr lang="en-US" altLang="zh-CN" sz="2400" dirty="0">
                <a:solidFill>
                  <a:schemeClr val="bg1">
                    <a:lumMod val="10000"/>
                  </a:schemeClr>
                </a:solidFill>
              </a:rPr>
              <a:t>n</a:t>
            </a:r>
            <a:r>
              <a:rPr lang="zh-CN" altLang="en-US" sz="2400" dirty="0">
                <a:solidFill>
                  <a:schemeClr val="bg1">
                    <a:lumMod val="10000"/>
                  </a:schemeClr>
                </a:solidFill>
              </a:rPr>
              <a:t>个</a:t>
            </a:r>
            <a:r>
              <a:rPr lang="en-US" altLang="zh-CN" sz="2400" dirty="0">
                <a:solidFill>
                  <a:schemeClr val="bg1">
                    <a:lumMod val="10000"/>
                  </a:schemeClr>
                </a:solidFill>
              </a:rPr>
              <a:t>)</a:t>
            </a:r>
            <a:r>
              <a:rPr lang="zh-CN" altLang="en-US" sz="2400" dirty="0">
                <a:solidFill>
                  <a:schemeClr val="bg1">
                    <a:lumMod val="10000"/>
                  </a:schemeClr>
                </a:solidFill>
              </a:rPr>
              <a:t>，并且程序要对每一个输入值分别处理的情况下，可确立</a:t>
            </a:r>
            <a:r>
              <a:rPr lang="en-US" altLang="zh-CN" sz="2400" dirty="0">
                <a:solidFill>
                  <a:schemeClr val="bg1">
                    <a:lumMod val="10000"/>
                  </a:schemeClr>
                </a:solidFill>
              </a:rPr>
              <a:t>n</a:t>
            </a:r>
            <a:r>
              <a:rPr lang="zh-CN" altLang="en-US" sz="2400" dirty="0">
                <a:solidFill>
                  <a:schemeClr val="bg1">
                    <a:lumMod val="10000"/>
                  </a:schemeClr>
                </a:solidFill>
              </a:rPr>
              <a:t>个有效等价类和一个无效等价类。</a:t>
            </a:r>
            <a:endParaRPr lang="en-US" altLang="zh-CN" sz="2400" dirty="0">
              <a:solidFill>
                <a:schemeClr val="bg1">
                  <a:lumMod val="10000"/>
                </a:schemeClr>
              </a:solidFill>
            </a:endParaRPr>
          </a:p>
        </p:txBody>
      </p:sp>
    </p:spTree>
    <p:extLst>
      <p:ext uri="{BB962C8B-B14F-4D97-AF65-F5344CB8AC3E}">
        <p14:creationId xmlns:p14="http://schemas.microsoft.com/office/powerpoint/2010/main" val="38290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Equivalence Partitioning –</a:t>
            </a:r>
            <a:r>
              <a:rPr lang="zh-CN" altLang="en-US" sz="3600" dirty="0">
                <a:solidFill>
                  <a:schemeClr val="bg1"/>
                </a:solidFill>
              </a:rPr>
              <a:t>等价类划分法</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2" name="矩形 1">
            <a:extLst>
              <a:ext uri="{FF2B5EF4-FFF2-40B4-BE49-F238E27FC236}">
                <a16:creationId xmlns:a16="http://schemas.microsoft.com/office/drawing/2014/main" id="{790B19CD-FD85-4199-A18A-30A18FBBE734}"/>
              </a:ext>
            </a:extLst>
          </p:cNvPr>
          <p:cNvSpPr/>
          <p:nvPr/>
        </p:nvSpPr>
        <p:spPr>
          <a:xfrm>
            <a:off x="514713" y="1453226"/>
            <a:ext cx="11132790" cy="2900346"/>
          </a:xfrm>
          <a:prstGeom prst="rect">
            <a:avLst/>
          </a:prstGeom>
        </p:spPr>
        <p:txBody>
          <a:bodyPr wrap="square">
            <a:spAutoFit/>
          </a:bodyPr>
          <a:lstStyle/>
          <a:p>
            <a:pPr marL="457200" indent="-457200">
              <a:lnSpc>
                <a:spcPct val="150000"/>
              </a:lnSpc>
              <a:buFont typeface="Wingdings" panose="05000000000000000000" pitchFamily="2" charset="2"/>
              <a:buChar char="n"/>
            </a:pPr>
            <a:r>
              <a:rPr lang="zh-CN" altLang="en-US" sz="2800" dirty="0">
                <a:solidFill>
                  <a:srgbClr val="C00000"/>
                </a:solidFill>
              </a:rPr>
              <a:t>设计测试用例</a:t>
            </a:r>
            <a:endParaRPr lang="en-US" altLang="zh-CN" sz="2800" dirty="0">
              <a:solidFill>
                <a:srgbClr val="C00000"/>
              </a:solidFill>
            </a:endParaRPr>
          </a:p>
          <a:p>
            <a:pPr marL="342900" indent="-342900">
              <a:lnSpc>
                <a:spcPct val="150000"/>
              </a:lnSpc>
              <a:buFont typeface="Wingdings" panose="05000000000000000000" pitchFamily="2" charset="2"/>
              <a:buChar char="Ø"/>
            </a:pPr>
            <a:r>
              <a:rPr lang="zh-CN" altLang="en-US" sz="2400" dirty="0">
                <a:solidFill>
                  <a:schemeClr val="bg1">
                    <a:lumMod val="10000"/>
                  </a:schemeClr>
                </a:solidFill>
              </a:rPr>
              <a:t>确定测试对象</a:t>
            </a:r>
            <a:endParaRPr lang="en-US" altLang="zh-CN" sz="2400" dirty="0">
              <a:solidFill>
                <a:schemeClr val="bg1">
                  <a:lumMod val="10000"/>
                </a:schemeClr>
              </a:solidFill>
            </a:endParaRPr>
          </a:p>
          <a:p>
            <a:pPr marL="342900" indent="-342900">
              <a:lnSpc>
                <a:spcPct val="150000"/>
              </a:lnSpc>
              <a:buFont typeface="Wingdings" panose="05000000000000000000" pitchFamily="2" charset="2"/>
              <a:buChar char="Ø"/>
            </a:pPr>
            <a:r>
              <a:rPr lang="zh-CN" altLang="en-US" sz="2400" dirty="0">
                <a:solidFill>
                  <a:schemeClr val="bg1">
                    <a:lumMod val="10000"/>
                  </a:schemeClr>
                </a:solidFill>
              </a:rPr>
              <a:t>为每个等价类确定唯一的编号</a:t>
            </a:r>
            <a:endParaRPr lang="en-US" altLang="zh-CN" sz="2400" dirty="0">
              <a:solidFill>
                <a:schemeClr val="bg1">
                  <a:lumMod val="10000"/>
                </a:schemeClr>
              </a:solidFill>
            </a:endParaRPr>
          </a:p>
          <a:p>
            <a:pPr marL="342900" indent="-342900">
              <a:lnSpc>
                <a:spcPct val="150000"/>
              </a:lnSpc>
              <a:buFont typeface="Wingdings" panose="05000000000000000000" pitchFamily="2" charset="2"/>
              <a:buChar char="Ø"/>
            </a:pPr>
            <a:r>
              <a:rPr lang="zh-CN" altLang="en-US" sz="2400" dirty="0">
                <a:solidFill>
                  <a:schemeClr val="bg1">
                    <a:lumMod val="10000"/>
                  </a:schemeClr>
                </a:solidFill>
              </a:rPr>
              <a:t>设计有效等价类用例</a:t>
            </a:r>
            <a:endParaRPr lang="en-US" altLang="zh-CN" sz="2400" dirty="0">
              <a:solidFill>
                <a:schemeClr val="bg1">
                  <a:lumMod val="10000"/>
                </a:schemeClr>
              </a:solidFill>
            </a:endParaRPr>
          </a:p>
          <a:p>
            <a:pPr marL="342900" indent="-342900">
              <a:lnSpc>
                <a:spcPct val="150000"/>
              </a:lnSpc>
              <a:buFont typeface="Wingdings" panose="05000000000000000000" pitchFamily="2" charset="2"/>
              <a:buChar char="Ø"/>
            </a:pPr>
            <a:r>
              <a:rPr lang="zh-CN" altLang="en-US" sz="2400" dirty="0">
                <a:solidFill>
                  <a:schemeClr val="bg1">
                    <a:lumMod val="10000"/>
                  </a:schemeClr>
                </a:solidFill>
              </a:rPr>
              <a:t>设计无效等价类用例</a:t>
            </a:r>
            <a:endParaRPr lang="en-US" altLang="zh-CN" sz="2400" dirty="0">
              <a:solidFill>
                <a:schemeClr val="bg1">
                  <a:lumMod val="10000"/>
                </a:schemeClr>
              </a:solidFill>
            </a:endParaRPr>
          </a:p>
        </p:txBody>
      </p:sp>
    </p:spTree>
    <p:extLst>
      <p:ext uri="{BB962C8B-B14F-4D97-AF65-F5344CB8AC3E}">
        <p14:creationId xmlns:p14="http://schemas.microsoft.com/office/powerpoint/2010/main" val="216533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Example</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2" name="矩形 1">
            <a:extLst>
              <a:ext uri="{FF2B5EF4-FFF2-40B4-BE49-F238E27FC236}">
                <a16:creationId xmlns:a16="http://schemas.microsoft.com/office/drawing/2014/main" id="{790B19CD-FD85-4199-A18A-30A18FBBE734}"/>
              </a:ext>
            </a:extLst>
          </p:cNvPr>
          <p:cNvSpPr/>
          <p:nvPr/>
        </p:nvSpPr>
        <p:spPr>
          <a:xfrm>
            <a:off x="514713" y="1453226"/>
            <a:ext cx="11132790" cy="1146019"/>
          </a:xfrm>
          <a:prstGeom prst="rect">
            <a:avLst/>
          </a:prstGeom>
        </p:spPr>
        <p:txBody>
          <a:bodyPr wrap="square">
            <a:spAutoFit/>
          </a:bodyPr>
          <a:lstStyle/>
          <a:p>
            <a:pPr marL="457200" indent="-457200">
              <a:lnSpc>
                <a:spcPct val="150000"/>
              </a:lnSpc>
              <a:buFont typeface="Wingdings" panose="05000000000000000000" pitchFamily="2" charset="2"/>
              <a:buChar char="p"/>
            </a:pPr>
            <a:r>
              <a:rPr lang="zh-CN" altLang="en-US" sz="2400" dirty="0">
                <a:solidFill>
                  <a:schemeClr val="bg1">
                    <a:lumMod val="10000"/>
                  </a:schemeClr>
                </a:solidFill>
              </a:rPr>
              <a:t>设某公司要打印</a:t>
            </a:r>
            <a:r>
              <a:rPr lang="en-US" altLang="zh-CN" sz="2400" dirty="0">
                <a:solidFill>
                  <a:schemeClr val="bg1">
                    <a:lumMod val="10000"/>
                  </a:schemeClr>
                </a:solidFill>
              </a:rPr>
              <a:t>2001</a:t>
            </a:r>
            <a:r>
              <a:rPr lang="zh-CN" altLang="en-US" sz="2400" dirty="0">
                <a:solidFill>
                  <a:schemeClr val="bg1">
                    <a:lumMod val="10000"/>
                  </a:schemeClr>
                </a:solidFill>
              </a:rPr>
              <a:t>～</a:t>
            </a:r>
            <a:r>
              <a:rPr lang="en-US" altLang="zh-CN" sz="2400" dirty="0">
                <a:solidFill>
                  <a:schemeClr val="bg1">
                    <a:lumMod val="10000"/>
                  </a:schemeClr>
                </a:solidFill>
              </a:rPr>
              <a:t>2005</a:t>
            </a:r>
            <a:r>
              <a:rPr lang="zh-CN" altLang="en-US" sz="2400" dirty="0">
                <a:solidFill>
                  <a:schemeClr val="bg1">
                    <a:lumMod val="10000"/>
                  </a:schemeClr>
                </a:solidFill>
              </a:rPr>
              <a:t>年的报表，其中报表日期为</a:t>
            </a:r>
            <a:r>
              <a:rPr lang="en-US" altLang="zh-CN" sz="2400" dirty="0">
                <a:solidFill>
                  <a:schemeClr val="bg1">
                    <a:lumMod val="10000"/>
                  </a:schemeClr>
                </a:solidFill>
              </a:rPr>
              <a:t>6</a:t>
            </a:r>
            <a:r>
              <a:rPr lang="zh-CN" altLang="en-US" sz="2400" dirty="0">
                <a:solidFill>
                  <a:schemeClr val="bg1">
                    <a:lumMod val="10000"/>
                  </a:schemeClr>
                </a:solidFill>
              </a:rPr>
              <a:t>位数字组成，其中，</a:t>
            </a:r>
          </a:p>
          <a:p>
            <a:pPr>
              <a:lnSpc>
                <a:spcPct val="150000"/>
              </a:lnSpc>
            </a:pPr>
            <a:r>
              <a:rPr lang="zh-CN" altLang="en-US" sz="2400" dirty="0">
                <a:solidFill>
                  <a:schemeClr val="bg1">
                    <a:lumMod val="10000"/>
                  </a:schemeClr>
                </a:solidFill>
              </a:rPr>
              <a:t>前</a:t>
            </a:r>
            <a:r>
              <a:rPr lang="en-US" altLang="zh-CN" sz="2400" dirty="0">
                <a:solidFill>
                  <a:schemeClr val="bg1">
                    <a:lumMod val="10000"/>
                  </a:schemeClr>
                </a:solidFill>
              </a:rPr>
              <a:t>4</a:t>
            </a:r>
            <a:r>
              <a:rPr lang="zh-CN" altLang="en-US" sz="2400" dirty="0">
                <a:solidFill>
                  <a:schemeClr val="bg1">
                    <a:lumMod val="10000"/>
                  </a:schemeClr>
                </a:solidFill>
              </a:rPr>
              <a:t>位为年份，后两位为月份。 </a:t>
            </a:r>
            <a:endParaRPr lang="en-US" altLang="zh-CN" sz="2400" dirty="0">
              <a:solidFill>
                <a:schemeClr val="bg1">
                  <a:lumMod val="10000"/>
                </a:schemeClr>
              </a:solidFill>
            </a:endParaRPr>
          </a:p>
        </p:txBody>
      </p:sp>
      <p:pic>
        <p:nvPicPr>
          <p:cNvPr id="3" name="图片 2">
            <a:extLst>
              <a:ext uri="{FF2B5EF4-FFF2-40B4-BE49-F238E27FC236}">
                <a16:creationId xmlns:a16="http://schemas.microsoft.com/office/drawing/2014/main" id="{D364FF0D-8796-474E-A925-68DD0A0FF79E}"/>
              </a:ext>
            </a:extLst>
          </p:cNvPr>
          <p:cNvPicPr>
            <a:picLocks noChangeAspect="1"/>
          </p:cNvPicPr>
          <p:nvPr/>
        </p:nvPicPr>
        <p:blipFill>
          <a:blip r:embed="rId3"/>
          <a:stretch>
            <a:fillRect/>
          </a:stretch>
        </p:blipFill>
        <p:spPr>
          <a:xfrm>
            <a:off x="2523077" y="2711666"/>
            <a:ext cx="6729043" cy="3650296"/>
          </a:xfrm>
          <a:prstGeom prst="rect">
            <a:avLst/>
          </a:prstGeom>
        </p:spPr>
      </p:pic>
    </p:spTree>
    <p:extLst>
      <p:ext uri="{BB962C8B-B14F-4D97-AF65-F5344CB8AC3E}">
        <p14:creationId xmlns:p14="http://schemas.microsoft.com/office/powerpoint/2010/main" val="277964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Example</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pic>
        <p:nvPicPr>
          <p:cNvPr id="3" name="图片 2">
            <a:extLst>
              <a:ext uri="{FF2B5EF4-FFF2-40B4-BE49-F238E27FC236}">
                <a16:creationId xmlns:a16="http://schemas.microsoft.com/office/drawing/2014/main" id="{D364FF0D-8796-474E-A925-68DD0A0FF79E}"/>
              </a:ext>
            </a:extLst>
          </p:cNvPr>
          <p:cNvPicPr>
            <a:picLocks noChangeAspect="1"/>
          </p:cNvPicPr>
          <p:nvPr/>
        </p:nvPicPr>
        <p:blipFill>
          <a:blip r:embed="rId3"/>
          <a:stretch>
            <a:fillRect/>
          </a:stretch>
        </p:blipFill>
        <p:spPr>
          <a:xfrm>
            <a:off x="76199" y="1376186"/>
            <a:ext cx="4753253" cy="2578492"/>
          </a:xfrm>
          <a:prstGeom prst="rect">
            <a:avLst/>
          </a:prstGeom>
        </p:spPr>
      </p:pic>
      <p:sp>
        <p:nvSpPr>
          <p:cNvPr id="4" name="矩形 3">
            <a:extLst>
              <a:ext uri="{FF2B5EF4-FFF2-40B4-BE49-F238E27FC236}">
                <a16:creationId xmlns:a16="http://schemas.microsoft.com/office/drawing/2014/main" id="{280043F4-F787-491B-9170-78690A847A89}"/>
              </a:ext>
            </a:extLst>
          </p:cNvPr>
          <p:cNvSpPr/>
          <p:nvPr/>
        </p:nvSpPr>
        <p:spPr>
          <a:xfrm>
            <a:off x="76199" y="4397414"/>
            <a:ext cx="4685898" cy="1015663"/>
          </a:xfrm>
          <a:prstGeom prst="rect">
            <a:avLst/>
          </a:prstGeom>
          <a:solidFill>
            <a:srgbClr val="2B0BB5"/>
          </a:solidFill>
        </p:spPr>
        <p:txBody>
          <a:bodyPr wrap="none">
            <a:spAutoFit/>
          </a:bodyPr>
          <a:lstStyle/>
          <a:p>
            <a:r>
              <a:rPr lang="zh-CN" altLang="en-US" sz="2000" b="1" dirty="0">
                <a:solidFill>
                  <a:schemeClr val="bg1"/>
                </a:solidFill>
              </a:rPr>
              <a:t>对表中编号为①②③的3个有效等价类用</a:t>
            </a:r>
            <a:endParaRPr lang="en-US" altLang="zh-CN" sz="2000" b="1" dirty="0">
              <a:solidFill>
                <a:schemeClr val="bg1"/>
              </a:solidFill>
            </a:endParaRPr>
          </a:p>
          <a:p>
            <a:r>
              <a:rPr lang="zh-CN" altLang="en-US" sz="2000" b="1" dirty="0">
                <a:solidFill>
                  <a:schemeClr val="bg1"/>
                </a:solidFill>
              </a:rPr>
              <a:t>一个测试用例覆盖</a:t>
            </a:r>
            <a:endParaRPr lang="en-US" altLang="zh-CN" sz="2000" b="1" dirty="0">
              <a:solidFill>
                <a:schemeClr val="bg1"/>
              </a:solidFill>
            </a:endParaRPr>
          </a:p>
          <a:p>
            <a:r>
              <a:rPr lang="en-US" altLang="zh-CN" sz="2000" b="1" dirty="0">
                <a:solidFill>
                  <a:schemeClr val="bg1"/>
                </a:solidFill>
              </a:rPr>
              <a:t>200206</a:t>
            </a:r>
            <a:endParaRPr lang="zh-CN" altLang="en-US" sz="2000" b="1" dirty="0">
              <a:solidFill>
                <a:schemeClr val="bg1"/>
              </a:solidFill>
            </a:endParaRPr>
          </a:p>
        </p:txBody>
      </p:sp>
      <p:pic>
        <p:nvPicPr>
          <p:cNvPr id="7" name="图片 6">
            <a:extLst>
              <a:ext uri="{FF2B5EF4-FFF2-40B4-BE49-F238E27FC236}">
                <a16:creationId xmlns:a16="http://schemas.microsoft.com/office/drawing/2014/main" id="{9AF968D9-8C43-4828-8217-42158A1B74F7}"/>
              </a:ext>
            </a:extLst>
          </p:cNvPr>
          <p:cNvPicPr>
            <a:picLocks noChangeAspect="1"/>
          </p:cNvPicPr>
          <p:nvPr/>
        </p:nvPicPr>
        <p:blipFill>
          <a:blip r:embed="rId4"/>
          <a:stretch>
            <a:fillRect/>
          </a:stretch>
        </p:blipFill>
        <p:spPr>
          <a:xfrm>
            <a:off x="5159288" y="2182816"/>
            <a:ext cx="6849862" cy="4174685"/>
          </a:xfrm>
          <a:prstGeom prst="rect">
            <a:avLst/>
          </a:prstGeom>
        </p:spPr>
      </p:pic>
    </p:spTree>
    <p:extLst>
      <p:ext uri="{BB962C8B-B14F-4D97-AF65-F5344CB8AC3E}">
        <p14:creationId xmlns:p14="http://schemas.microsoft.com/office/powerpoint/2010/main" val="100421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Example</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4" name="矩形 3">
            <a:extLst>
              <a:ext uri="{FF2B5EF4-FFF2-40B4-BE49-F238E27FC236}">
                <a16:creationId xmlns:a16="http://schemas.microsoft.com/office/drawing/2014/main" id="{280043F4-F787-491B-9170-78690A847A89}"/>
              </a:ext>
            </a:extLst>
          </p:cNvPr>
          <p:cNvSpPr/>
          <p:nvPr/>
        </p:nvSpPr>
        <p:spPr>
          <a:xfrm>
            <a:off x="76199" y="1376186"/>
            <a:ext cx="11773624" cy="1384995"/>
          </a:xfrm>
          <a:prstGeom prst="rect">
            <a:avLst/>
          </a:prstGeom>
          <a:noFill/>
        </p:spPr>
        <p:txBody>
          <a:bodyPr wrap="square">
            <a:spAutoFit/>
          </a:bodyPr>
          <a:lstStyle/>
          <a:p>
            <a:pPr marL="457200" indent="-457200">
              <a:buFont typeface="Wingdings" panose="05000000000000000000" pitchFamily="2" charset="2"/>
              <a:buChar char="n"/>
            </a:pPr>
            <a:r>
              <a:rPr lang="zh-CN" altLang="en-US" sz="2800" b="1" dirty="0">
                <a:solidFill>
                  <a:srgbClr val="C00000"/>
                </a:solidFill>
              </a:rPr>
              <a:t>三角形问题：</a:t>
            </a:r>
            <a:endParaRPr lang="en-US" altLang="zh-CN" sz="2800" b="1" dirty="0">
              <a:solidFill>
                <a:srgbClr val="C00000"/>
              </a:solidFill>
            </a:endParaRPr>
          </a:p>
          <a:p>
            <a:r>
              <a:rPr lang="zh-CN" altLang="en-US" sz="2800" b="1" dirty="0"/>
              <a:t>输入</a:t>
            </a:r>
            <a:r>
              <a:rPr lang="en-US" altLang="zh-CN" sz="2800" b="1" dirty="0" err="1"/>
              <a:t>a,b,c</a:t>
            </a:r>
            <a:r>
              <a:rPr lang="zh-CN" altLang="en-US" sz="2800" b="1" dirty="0"/>
              <a:t>三个正数，作为三角形三条边，判定三个数构成一般三角形、等腰三角形、等边三角形或不构成三角形</a:t>
            </a:r>
          </a:p>
        </p:txBody>
      </p:sp>
      <p:graphicFrame>
        <p:nvGraphicFramePr>
          <p:cNvPr id="2" name="表格 8">
            <a:extLst>
              <a:ext uri="{FF2B5EF4-FFF2-40B4-BE49-F238E27FC236}">
                <a16:creationId xmlns:a16="http://schemas.microsoft.com/office/drawing/2014/main" id="{12305B09-CAB9-4179-A219-C323B60D7632}"/>
              </a:ext>
            </a:extLst>
          </p:cNvPr>
          <p:cNvGraphicFramePr>
            <a:graphicFrameLocks noGrp="1"/>
          </p:cNvGraphicFramePr>
          <p:nvPr>
            <p:extLst>
              <p:ext uri="{D42A27DB-BD31-4B8C-83A1-F6EECF244321}">
                <p14:modId xmlns:p14="http://schemas.microsoft.com/office/powerpoint/2010/main" val="191818338"/>
              </p:ext>
            </p:extLst>
          </p:nvPr>
        </p:nvGraphicFramePr>
        <p:xfrm>
          <a:off x="762000" y="2761181"/>
          <a:ext cx="11087823" cy="3596640"/>
        </p:xfrm>
        <a:graphic>
          <a:graphicData uri="http://schemas.openxmlformats.org/drawingml/2006/table">
            <a:tbl>
              <a:tblPr firstRow="1" bandRow="1">
                <a:tableStyleId>{5C22544A-7EE6-4342-B048-85BDC9FD1C3A}</a:tableStyleId>
              </a:tblPr>
              <a:tblGrid>
                <a:gridCol w="2466975">
                  <a:extLst>
                    <a:ext uri="{9D8B030D-6E8A-4147-A177-3AD203B41FA5}">
                      <a16:colId xmlns:a16="http://schemas.microsoft.com/office/drawing/2014/main" val="1084571006"/>
                    </a:ext>
                  </a:extLst>
                </a:gridCol>
                <a:gridCol w="2171700">
                  <a:extLst>
                    <a:ext uri="{9D8B030D-6E8A-4147-A177-3AD203B41FA5}">
                      <a16:colId xmlns:a16="http://schemas.microsoft.com/office/drawing/2014/main" val="1966239936"/>
                    </a:ext>
                  </a:extLst>
                </a:gridCol>
                <a:gridCol w="6449148">
                  <a:extLst>
                    <a:ext uri="{9D8B030D-6E8A-4147-A177-3AD203B41FA5}">
                      <a16:colId xmlns:a16="http://schemas.microsoft.com/office/drawing/2014/main" val="900557132"/>
                    </a:ext>
                  </a:extLst>
                </a:gridCol>
              </a:tblGrid>
              <a:tr h="370840">
                <a:tc>
                  <a:txBody>
                    <a:bodyPr/>
                    <a:lstStyle/>
                    <a:p>
                      <a:endParaRPr lang="zh-CN" altLang="en-US" sz="2000" dirty="0"/>
                    </a:p>
                  </a:txBody>
                  <a:tcPr/>
                </a:tc>
                <a:tc>
                  <a:txBody>
                    <a:bodyPr/>
                    <a:lstStyle/>
                    <a:p>
                      <a:r>
                        <a:rPr lang="zh-CN" altLang="en-US" sz="2000" dirty="0"/>
                        <a:t>有效等价类</a:t>
                      </a:r>
                    </a:p>
                  </a:txBody>
                  <a:tcPr/>
                </a:tc>
                <a:tc>
                  <a:txBody>
                    <a:bodyPr/>
                    <a:lstStyle/>
                    <a:p>
                      <a:r>
                        <a:rPr lang="zh-CN" altLang="en-US" sz="2000" dirty="0"/>
                        <a:t>无效等价类</a:t>
                      </a:r>
                    </a:p>
                  </a:txBody>
                  <a:tcPr/>
                </a:tc>
                <a:extLst>
                  <a:ext uri="{0D108BD9-81ED-4DB2-BD59-A6C34878D82A}">
                    <a16:rowId xmlns:a16="http://schemas.microsoft.com/office/drawing/2014/main" val="3510265308"/>
                  </a:ext>
                </a:extLst>
              </a:tr>
              <a:tr h="370840">
                <a:tc>
                  <a:txBody>
                    <a:bodyPr/>
                    <a:lstStyle/>
                    <a:p>
                      <a:r>
                        <a:rPr lang="zh-CN" altLang="en-US" sz="2000" dirty="0"/>
                        <a:t>是否输入</a:t>
                      </a:r>
                      <a:r>
                        <a:rPr lang="en-US" altLang="zh-CN" sz="2000" dirty="0"/>
                        <a:t>3</a:t>
                      </a:r>
                      <a:r>
                        <a:rPr lang="zh-CN" altLang="en-US" sz="2000" dirty="0"/>
                        <a:t>个数</a:t>
                      </a:r>
                    </a:p>
                  </a:txBody>
                  <a:tcPr/>
                </a:tc>
                <a:tc>
                  <a:txBody>
                    <a:bodyPr/>
                    <a:lstStyle/>
                    <a:p>
                      <a:r>
                        <a:rPr lang="en-US" altLang="zh-CN" sz="2000" dirty="0"/>
                        <a:t>1.</a:t>
                      </a:r>
                      <a:r>
                        <a:rPr lang="zh-CN" altLang="en-US" sz="2000" dirty="0"/>
                        <a:t>输入</a:t>
                      </a:r>
                      <a:r>
                        <a:rPr lang="en-US" altLang="zh-CN" sz="2000" dirty="0"/>
                        <a:t>3</a:t>
                      </a:r>
                      <a:r>
                        <a:rPr lang="zh-CN" altLang="en-US" sz="2000" dirty="0"/>
                        <a:t>个数</a:t>
                      </a:r>
                    </a:p>
                  </a:txBody>
                  <a:tcPr/>
                </a:tc>
                <a:tc>
                  <a:txBody>
                    <a:bodyPr/>
                    <a:lstStyle/>
                    <a:p>
                      <a:r>
                        <a:rPr lang="en-US" altLang="zh-CN" sz="2000" dirty="0"/>
                        <a:t>2.</a:t>
                      </a:r>
                      <a:r>
                        <a:rPr lang="zh-CN" altLang="en-US" sz="2000" dirty="0"/>
                        <a:t>输入</a:t>
                      </a:r>
                      <a:r>
                        <a:rPr lang="en-US" altLang="zh-CN" sz="2000" dirty="0"/>
                        <a:t>0</a:t>
                      </a:r>
                      <a:r>
                        <a:rPr lang="zh-CN" altLang="en-US" sz="2000" dirty="0"/>
                        <a:t>个数  </a:t>
                      </a:r>
                      <a:r>
                        <a:rPr lang="en-US" altLang="zh-CN" sz="2000" dirty="0"/>
                        <a:t>3.</a:t>
                      </a:r>
                      <a:r>
                        <a:rPr lang="zh-CN" altLang="en-US" sz="2000" dirty="0"/>
                        <a:t>输入</a:t>
                      </a:r>
                      <a:r>
                        <a:rPr lang="en-US" altLang="zh-CN" sz="2000" dirty="0"/>
                        <a:t>1</a:t>
                      </a:r>
                      <a:r>
                        <a:rPr lang="zh-CN" altLang="en-US" sz="2000" dirty="0"/>
                        <a:t>个数  </a:t>
                      </a:r>
                      <a:r>
                        <a:rPr lang="en-US" altLang="zh-CN" sz="2000" dirty="0"/>
                        <a:t>4.</a:t>
                      </a:r>
                      <a:r>
                        <a:rPr lang="zh-CN" altLang="en-US" sz="2000" dirty="0"/>
                        <a:t>输入</a:t>
                      </a:r>
                      <a:r>
                        <a:rPr lang="en-US" altLang="zh-CN" sz="2000" dirty="0"/>
                        <a:t>2</a:t>
                      </a:r>
                      <a:r>
                        <a:rPr lang="zh-CN" altLang="en-US" sz="2000" dirty="0"/>
                        <a:t>个数 </a:t>
                      </a:r>
                      <a:endParaRPr lang="en-US" altLang="zh-CN" sz="2000" dirty="0"/>
                    </a:p>
                    <a:p>
                      <a:r>
                        <a:rPr lang="en-US" altLang="zh-CN" sz="2000" dirty="0"/>
                        <a:t>5.</a:t>
                      </a:r>
                      <a:r>
                        <a:rPr lang="zh-CN" altLang="en-US" sz="2000" dirty="0"/>
                        <a:t>输入超过</a:t>
                      </a:r>
                      <a:r>
                        <a:rPr lang="en-US" altLang="zh-CN" sz="2000" dirty="0"/>
                        <a:t>3</a:t>
                      </a:r>
                      <a:r>
                        <a:rPr lang="zh-CN" altLang="en-US" sz="2000" dirty="0"/>
                        <a:t>个数</a:t>
                      </a:r>
                    </a:p>
                  </a:txBody>
                  <a:tcPr/>
                </a:tc>
                <a:extLst>
                  <a:ext uri="{0D108BD9-81ED-4DB2-BD59-A6C34878D82A}">
                    <a16:rowId xmlns:a16="http://schemas.microsoft.com/office/drawing/2014/main" val="3452960460"/>
                  </a:ext>
                </a:extLst>
              </a:tr>
              <a:tr h="370840">
                <a:tc>
                  <a:txBody>
                    <a:bodyPr/>
                    <a:lstStyle/>
                    <a:p>
                      <a:r>
                        <a:rPr lang="zh-CN" altLang="en-US" sz="2000" dirty="0"/>
                        <a:t>是否</a:t>
                      </a:r>
                      <a:r>
                        <a:rPr lang="en-US" altLang="zh-CN" sz="2000" dirty="0"/>
                        <a:t>3</a:t>
                      </a:r>
                      <a:r>
                        <a:rPr lang="zh-CN" altLang="en-US" sz="2000" dirty="0"/>
                        <a:t>个正数</a:t>
                      </a:r>
                    </a:p>
                  </a:txBody>
                  <a:tcPr/>
                </a:tc>
                <a:tc>
                  <a:txBody>
                    <a:bodyPr/>
                    <a:lstStyle/>
                    <a:p>
                      <a:r>
                        <a:rPr lang="en-US" altLang="zh-CN" sz="2000" dirty="0"/>
                        <a:t>6.3</a:t>
                      </a:r>
                      <a:r>
                        <a:rPr lang="zh-CN" altLang="en-US" sz="2000" dirty="0"/>
                        <a:t>个正数</a:t>
                      </a:r>
                    </a:p>
                  </a:txBody>
                  <a:tcPr/>
                </a:tc>
                <a:tc>
                  <a:txBody>
                    <a:bodyPr/>
                    <a:lstStyle/>
                    <a:p>
                      <a:r>
                        <a:rPr lang="en-US" altLang="zh-CN" sz="2000" dirty="0"/>
                        <a:t>7.2</a:t>
                      </a:r>
                      <a:r>
                        <a:rPr lang="zh-CN" altLang="en-US" sz="2000" dirty="0"/>
                        <a:t>个正数  </a:t>
                      </a:r>
                      <a:r>
                        <a:rPr lang="en-US" altLang="zh-CN" sz="2000" dirty="0"/>
                        <a:t>8.1</a:t>
                      </a:r>
                      <a:r>
                        <a:rPr lang="zh-CN" altLang="en-US" sz="2000" dirty="0"/>
                        <a:t>个正数  </a:t>
                      </a:r>
                      <a:r>
                        <a:rPr lang="en-US" altLang="zh-CN" sz="2000" dirty="0"/>
                        <a:t>9.0</a:t>
                      </a:r>
                      <a:r>
                        <a:rPr lang="zh-CN" altLang="en-US" sz="2000" dirty="0"/>
                        <a:t>个正数</a:t>
                      </a:r>
                    </a:p>
                  </a:txBody>
                  <a:tcPr/>
                </a:tc>
                <a:extLst>
                  <a:ext uri="{0D108BD9-81ED-4DB2-BD59-A6C34878D82A}">
                    <a16:rowId xmlns:a16="http://schemas.microsoft.com/office/drawing/2014/main" val="4051372182"/>
                  </a:ext>
                </a:extLst>
              </a:tr>
              <a:tr h="370840">
                <a:tc>
                  <a:txBody>
                    <a:bodyPr/>
                    <a:lstStyle/>
                    <a:p>
                      <a:r>
                        <a:rPr lang="zh-CN" altLang="en-US" sz="2000" dirty="0"/>
                        <a:t>是否构成三角形</a:t>
                      </a:r>
                    </a:p>
                  </a:txBody>
                  <a:tcPr/>
                </a:tc>
                <a:tc>
                  <a:txBody>
                    <a:bodyPr/>
                    <a:lstStyle/>
                    <a:p>
                      <a:r>
                        <a:rPr lang="en-US" altLang="zh-CN" sz="2000" dirty="0"/>
                        <a:t>10.</a:t>
                      </a:r>
                      <a:r>
                        <a:rPr lang="zh-CN" altLang="en-US" sz="2000" dirty="0"/>
                        <a:t>任意两数之和大于第三数</a:t>
                      </a:r>
                    </a:p>
                  </a:txBody>
                  <a:tcPr/>
                </a:tc>
                <a:tc>
                  <a:txBody>
                    <a:bodyPr/>
                    <a:lstStyle/>
                    <a:p>
                      <a:r>
                        <a:rPr lang="en-US" altLang="zh-CN" sz="2000" dirty="0"/>
                        <a:t>11.</a:t>
                      </a:r>
                      <a:r>
                        <a:rPr lang="zh-CN" altLang="en-US" sz="2000" dirty="0"/>
                        <a:t>有两数之和小于第三数</a:t>
                      </a:r>
                    </a:p>
                  </a:txBody>
                  <a:tcPr/>
                </a:tc>
                <a:extLst>
                  <a:ext uri="{0D108BD9-81ED-4DB2-BD59-A6C34878D82A}">
                    <a16:rowId xmlns:a16="http://schemas.microsoft.com/office/drawing/2014/main" val="239352941"/>
                  </a:ext>
                </a:extLst>
              </a:tr>
              <a:tr h="370840">
                <a:tc>
                  <a:txBody>
                    <a:bodyPr/>
                    <a:lstStyle/>
                    <a:p>
                      <a:r>
                        <a:rPr lang="zh-CN" altLang="en-US" sz="2000" dirty="0"/>
                        <a:t>是否等腰三角形</a:t>
                      </a:r>
                    </a:p>
                  </a:txBody>
                  <a:tcPr/>
                </a:tc>
                <a:tc>
                  <a:txBody>
                    <a:bodyPr/>
                    <a:lstStyle/>
                    <a:p>
                      <a:r>
                        <a:rPr lang="en-US" altLang="zh-CN" sz="2000" dirty="0"/>
                        <a:t>12.a==b || b==c || c==a</a:t>
                      </a:r>
                      <a:endParaRPr lang="zh-CN" altLang="en-US" sz="2000" dirty="0"/>
                    </a:p>
                  </a:txBody>
                  <a:tcPr/>
                </a:tc>
                <a:tc>
                  <a:txBody>
                    <a:bodyPr/>
                    <a:lstStyle/>
                    <a:p>
                      <a:r>
                        <a:rPr lang="en-US" altLang="zh-CN" sz="2000" dirty="0"/>
                        <a:t>13. </a:t>
                      </a:r>
                      <a:r>
                        <a:rPr lang="zh-CN" altLang="en-US" sz="2000" dirty="0"/>
                        <a:t>三个数均不相等</a:t>
                      </a:r>
                    </a:p>
                  </a:txBody>
                  <a:tcPr/>
                </a:tc>
                <a:extLst>
                  <a:ext uri="{0D108BD9-81ED-4DB2-BD59-A6C34878D82A}">
                    <a16:rowId xmlns:a16="http://schemas.microsoft.com/office/drawing/2014/main" val="3424616715"/>
                  </a:ext>
                </a:extLst>
              </a:tr>
              <a:tr h="370840">
                <a:tc>
                  <a:txBody>
                    <a:bodyPr/>
                    <a:lstStyle/>
                    <a:p>
                      <a:r>
                        <a:rPr lang="zh-CN" altLang="en-US" sz="2000" dirty="0"/>
                        <a:t>是否等边三角形</a:t>
                      </a:r>
                    </a:p>
                  </a:txBody>
                  <a:tcPr/>
                </a:tc>
                <a:tc>
                  <a:txBody>
                    <a:bodyPr/>
                    <a:lstStyle/>
                    <a:p>
                      <a:r>
                        <a:rPr lang="en-US" altLang="zh-CN" sz="2000" dirty="0"/>
                        <a:t>14. a==b &amp;&amp; b==c</a:t>
                      </a:r>
                      <a:endParaRPr lang="zh-CN" altLang="en-US" sz="2000" dirty="0"/>
                    </a:p>
                  </a:txBody>
                  <a:tcPr/>
                </a:tc>
                <a:tc>
                  <a:txBody>
                    <a:bodyPr/>
                    <a:lstStyle/>
                    <a:p>
                      <a:r>
                        <a:rPr lang="en-US" altLang="zh-CN" sz="2000" dirty="0"/>
                        <a:t>15. </a:t>
                      </a:r>
                      <a:r>
                        <a:rPr lang="zh-CN" altLang="en-US" sz="2000" dirty="0"/>
                        <a:t>三个数不相等</a:t>
                      </a:r>
                    </a:p>
                  </a:txBody>
                  <a:tcPr/>
                </a:tc>
                <a:extLst>
                  <a:ext uri="{0D108BD9-81ED-4DB2-BD59-A6C34878D82A}">
                    <a16:rowId xmlns:a16="http://schemas.microsoft.com/office/drawing/2014/main" val="182217359"/>
                  </a:ext>
                </a:extLst>
              </a:tr>
            </a:tbl>
          </a:graphicData>
        </a:graphic>
      </p:graphicFrame>
    </p:spTree>
    <p:extLst>
      <p:ext uri="{BB962C8B-B14F-4D97-AF65-F5344CB8AC3E}">
        <p14:creationId xmlns:p14="http://schemas.microsoft.com/office/powerpoint/2010/main" val="273309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Example</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graphicFrame>
        <p:nvGraphicFramePr>
          <p:cNvPr id="2" name="表格 8">
            <a:extLst>
              <a:ext uri="{FF2B5EF4-FFF2-40B4-BE49-F238E27FC236}">
                <a16:creationId xmlns:a16="http://schemas.microsoft.com/office/drawing/2014/main" id="{12305B09-CAB9-4179-A219-C323B60D7632}"/>
              </a:ext>
            </a:extLst>
          </p:cNvPr>
          <p:cNvGraphicFramePr>
            <a:graphicFrameLocks noGrp="1"/>
          </p:cNvGraphicFramePr>
          <p:nvPr>
            <p:extLst>
              <p:ext uri="{D42A27DB-BD31-4B8C-83A1-F6EECF244321}">
                <p14:modId xmlns:p14="http://schemas.microsoft.com/office/powerpoint/2010/main" val="3735074486"/>
              </p:ext>
            </p:extLst>
          </p:nvPr>
        </p:nvGraphicFramePr>
        <p:xfrm>
          <a:off x="195695" y="1376186"/>
          <a:ext cx="11773624" cy="3509230"/>
        </p:xfrm>
        <a:graphic>
          <a:graphicData uri="http://schemas.openxmlformats.org/drawingml/2006/table">
            <a:tbl>
              <a:tblPr firstRow="1" bandRow="1">
                <a:tableStyleId>{5C22544A-7EE6-4342-B048-85BDC9FD1C3A}</a:tableStyleId>
              </a:tblPr>
              <a:tblGrid>
                <a:gridCol w="2619562">
                  <a:extLst>
                    <a:ext uri="{9D8B030D-6E8A-4147-A177-3AD203B41FA5}">
                      <a16:colId xmlns:a16="http://schemas.microsoft.com/office/drawing/2014/main" val="1084571006"/>
                    </a:ext>
                  </a:extLst>
                </a:gridCol>
                <a:gridCol w="2306024">
                  <a:extLst>
                    <a:ext uri="{9D8B030D-6E8A-4147-A177-3AD203B41FA5}">
                      <a16:colId xmlns:a16="http://schemas.microsoft.com/office/drawing/2014/main" val="1966239936"/>
                    </a:ext>
                  </a:extLst>
                </a:gridCol>
                <a:gridCol w="6848038">
                  <a:extLst>
                    <a:ext uri="{9D8B030D-6E8A-4147-A177-3AD203B41FA5}">
                      <a16:colId xmlns:a16="http://schemas.microsoft.com/office/drawing/2014/main" val="900557132"/>
                    </a:ext>
                  </a:extLst>
                </a:gridCol>
              </a:tblGrid>
              <a:tr h="346834">
                <a:tc>
                  <a:txBody>
                    <a:bodyPr/>
                    <a:lstStyle/>
                    <a:p>
                      <a:endParaRPr lang="zh-CN" altLang="en-US" sz="2000" dirty="0"/>
                    </a:p>
                  </a:txBody>
                  <a:tcPr/>
                </a:tc>
                <a:tc>
                  <a:txBody>
                    <a:bodyPr/>
                    <a:lstStyle/>
                    <a:p>
                      <a:r>
                        <a:rPr lang="zh-CN" altLang="en-US" sz="2000" dirty="0"/>
                        <a:t>有效等价类</a:t>
                      </a:r>
                    </a:p>
                  </a:txBody>
                  <a:tcPr/>
                </a:tc>
                <a:tc>
                  <a:txBody>
                    <a:bodyPr/>
                    <a:lstStyle/>
                    <a:p>
                      <a:r>
                        <a:rPr lang="zh-CN" altLang="en-US" sz="2000" dirty="0"/>
                        <a:t>无效等价类</a:t>
                      </a:r>
                    </a:p>
                  </a:txBody>
                  <a:tcPr/>
                </a:tc>
                <a:extLst>
                  <a:ext uri="{0D108BD9-81ED-4DB2-BD59-A6C34878D82A}">
                    <a16:rowId xmlns:a16="http://schemas.microsoft.com/office/drawing/2014/main" val="3510265308"/>
                  </a:ext>
                </a:extLst>
              </a:tr>
              <a:tr h="613630">
                <a:tc>
                  <a:txBody>
                    <a:bodyPr/>
                    <a:lstStyle/>
                    <a:p>
                      <a:r>
                        <a:rPr lang="zh-CN" altLang="en-US" sz="2000" dirty="0"/>
                        <a:t>是否输入</a:t>
                      </a:r>
                      <a:r>
                        <a:rPr lang="en-US" altLang="zh-CN" sz="2000" dirty="0"/>
                        <a:t>3</a:t>
                      </a:r>
                      <a:r>
                        <a:rPr lang="zh-CN" altLang="en-US" sz="2000" dirty="0"/>
                        <a:t>个数</a:t>
                      </a:r>
                    </a:p>
                  </a:txBody>
                  <a:tcPr/>
                </a:tc>
                <a:tc>
                  <a:txBody>
                    <a:bodyPr/>
                    <a:lstStyle/>
                    <a:p>
                      <a:r>
                        <a:rPr lang="en-US" altLang="zh-CN" sz="2000" dirty="0"/>
                        <a:t>1.</a:t>
                      </a:r>
                      <a:r>
                        <a:rPr lang="zh-CN" altLang="en-US" sz="2000" dirty="0"/>
                        <a:t>输入</a:t>
                      </a:r>
                      <a:r>
                        <a:rPr lang="en-US" altLang="zh-CN" sz="2000" dirty="0"/>
                        <a:t>3</a:t>
                      </a:r>
                      <a:r>
                        <a:rPr lang="zh-CN" altLang="en-US" sz="2000" dirty="0"/>
                        <a:t>个数</a:t>
                      </a:r>
                    </a:p>
                  </a:txBody>
                  <a:tcPr/>
                </a:tc>
                <a:tc>
                  <a:txBody>
                    <a:bodyPr/>
                    <a:lstStyle/>
                    <a:p>
                      <a:r>
                        <a:rPr lang="en-US" altLang="zh-CN" sz="2000" dirty="0"/>
                        <a:t>2.</a:t>
                      </a:r>
                      <a:r>
                        <a:rPr lang="zh-CN" altLang="en-US" sz="2000" dirty="0"/>
                        <a:t>输入</a:t>
                      </a:r>
                      <a:r>
                        <a:rPr lang="en-US" altLang="zh-CN" sz="2000" dirty="0"/>
                        <a:t>0</a:t>
                      </a:r>
                      <a:r>
                        <a:rPr lang="zh-CN" altLang="en-US" sz="2000" dirty="0"/>
                        <a:t>个数  </a:t>
                      </a:r>
                      <a:r>
                        <a:rPr lang="en-US" altLang="zh-CN" sz="2000" dirty="0"/>
                        <a:t>3.</a:t>
                      </a:r>
                      <a:r>
                        <a:rPr lang="zh-CN" altLang="en-US" sz="2000" dirty="0"/>
                        <a:t>输入</a:t>
                      </a:r>
                      <a:r>
                        <a:rPr lang="en-US" altLang="zh-CN" sz="2000" dirty="0"/>
                        <a:t>1</a:t>
                      </a:r>
                      <a:r>
                        <a:rPr lang="zh-CN" altLang="en-US" sz="2000" dirty="0"/>
                        <a:t>个数  </a:t>
                      </a:r>
                      <a:r>
                        <a:rPr lang="en-US" altLang="zh-CN" sz="2000" dirty="0"/>
                        <a:t>4.</a:t>
                      </a:r>
                      <a:r>
                        <a:rPr lang="zh-CN" altLang="en-US" sz="2000" dirty="0"/>
                        <a:t>输入</a:t>
                      </a:r>
                      <a:r>
                        <a:rPr lang="en-US" altLang="zh-CN" sz="2000" dirty="0"/>
                        <a:t>2</a:t>
                      </a:r>
                      <a:r>
                        <a:rPr lang="zh-CN" altLang="en-US" sz="2000" dirty="0"/>
                        <a:t>个数 </a:t>
                      </a:r>
                      <a:endParaRPr lang="en-US" altLang="zh-CN" sz="2000" dirty="0"/>
                    </a:p>
                    <a:p>
                      <a:r>
                        <a:rPr lang="en-US" altLang="zh-CN" sz="2000" dirty="0"/>
                        <a:t>5.</a:t>
                      </a:r>
                      <a:r>
                        <a:rPr lang="zh-CN" altLang="en-US" sz="2000" dirty="0"/>
                        <a:t>输入超过</a:t>
                      </a:r>
                      <a:r>
                        <a:rPr lang="en-US" altLang="zh-CN" sz="2000" dirty="0"/>
                        <a:t>3</a:t>
                      </a:r>
                      <a:r>
                        <a:rPr lang="zh-CN" altLang="en-US" sz="2000" dirty="0"/>
                        <a:t>个数</a:t>
                      </a:r>
                    </a:p>
                  </a:txBody>
                  <a:tcPr/>
                </a:tc>
                <a:extLst>
                  <a:ext uri="{0D108BD9-81ED-4DB2-BD59-A6C34878D82A}">
                    <a16:rowId xmlns:a16="http://schemas.microsoft.com/office/drawing/2014/main" val="3452960460"/>
                  </a:ext>
                </a:extLst>
              </a:tr>
              <a:tr h="346834">
                <a:tc>
                  <a:txBody>
                    <a:bodyPr/>
                    <a:lstStyle/>
                    <a:p>
                      <a:r>
                        <a:rPr lang="zh-CN" altLang="en-US" sz="2000" dirty="0"/>
                        <a:t>是否</a:t>
                      </a:r>
                      <a:r>
                        <a:rPr lang="en-US" altLang="zh-CN" sz="2000" dirty="0"/>
                        <a:t>3</a:t>
                      </a:r>
                      <a:r>
                        <a:rPr lang="zh-CN" altLang="en-US" sz="2000" dirty="0"/>
                        <a:t>个正数</a:t>
                      </a:r>
                    </a:p>
                  </a:txBody>
                  <a:tcPr/>
                </a:tc>
                <a:tc>
                  <a:txBody>
                    <a:bodyPr/>
                    <a:lstStyle/>
                    <a:p>
                      <a:r>
                        <a:rPr lang="en-US" altLang="zh-CN" sz="2000" dirty="0"/>
                        <a:t>6.3</a:t>
                      </a:r>
                      <a:r>
                        <a:rPr lang="zh-CN" altLang="en-US" sz="2000" dirty="0"/>
                        <a:t>个正数</a:t>
                      </a:r>
                    </a:p>
                  </a:txBody>
                  <a:tcPr/>
                </a:tc>
                <a:tc>
                  <a:txBody>
                    <a:bodyPr/>
                    <a:lstStyle/>
                    <a:p>
                      <a:r>
                        <a:rPr lang="en-US" altLang="zh-CN" sz="2000" dirty="0"/>
                        <a:t>7.2</a:t>
                      </a:r>
                      <a:r>
                        <a:rPr lang="zh-CN" altLang="en-US" sz="2000" dirty="0"/>
                        <a:t>个正数  </a:t>
                      </a:r>
                      <a:r>
                        <a:rPr lang="en-US" altLang="zh-CN" sz="2000" dirty="0"/>
                        <a:t>8.1</a:t>
                      </a:r>
                      <a:r>
                        <a:rPr lang="zh-CN" altLang="en-US" sz="2000" dirty="0"/>
                        <a:t>个正数  </a:t>
                      </a:r>
                      <a:r>
                        <a:rPr lang="en-US" altLang="zh-CN" sz="2000" dirty="0"/>
                        <a:t>9.0</a:t>
                      </a:r>
                      <a:r>
                        <a:rPr lang="zh-CN" altLang="en-US" sz="2000" dirty="0"/>
                        <a:t>个正数</a:t>
                      </a:r>
                    </a:p>
                  </a:txBody>
                  <a:tcPr/>
                </a:tc>
                <a:extLst>
                  <a:ext uri="{0D108BD9-81ED-4DB2-BD59-A6C34878D82A}">
                    <a16:rowId xmlns:a16="http://schemas.microsoft.com/office/drawing/2014/main" val="4051372182"/>
                  </a:ext>
                </a:extLst>
              </a:tr>
              <a:tr h="613630">
                <a:tc>
                  <a:txBody>
                    <a:bodyPr/>
                    <a:lstStyle/>
                    <a:p>
                      <a:r>
                        <a:rPr lang="zh-CN" altLang="en-US" sz="2000" dirty="0"/>
                        <a:t>一般三角形</a:t>
                      </a:r>
                    </a:p>
                  </a:txBody>
                  <a:tcPr/>
                </a:tc>
                <a:tc>
                  <a:txBody>
                    <a:bodyPr/>
                    <a:lstStyle/>
                    <a:p>
                      <a:r>
                        <a:rPr lang="en-US" altLang="zh-CN" sz="2000" dirty="0"/>
                        <a:t>10.</a:t>
                      </a:r>
                      <a:r>
                        <a:rPr lang="zh-CN" altLang="en-US" sz="2000" dirty="0"/>
                        <a:t>任意两数之和大于第三数</a:t>
                      </a:r>
                    </a:p>
                  </a:txBody>
                  <a:tcPr/>
                </a:tc>
                <a:tc>
                  <a:txBody>
                    <a:bodyPr/>
                    <a:lstStyle/>
                    <a:p>
                      <a:r>
                        <a:rPr lang="en-US" altLang="zh-CN" sz="2000" dirty="0"/>
                        <a:t>11.</a:t>
                      </a:r>
                      <a:r>
                        <a:rPr lang="zh-CN" altLang="en-US" sz="2000" dirty="0"/>
                        <a:t>有两数之和小于第三数</a:t>
                      </a:r>
                    </a:p>
                  </a:txBody>
                  <a:tcPr/>
                </a:tc>
                <a:extLst>
                  <a:ext uri="{0D108BD9-81ED-4DB2-BD59-A6C34878D82A}">
                    <a16:rowId xmlns:a16="http://schemas.microsoft.com/office/drawing/2014/main" val="239352941"/>
                  </a:ext>
                </a:extLst>
              </a:tr>
              <a:tr h="613630">
                <a:tc>
                  <a:txBody>
                    <a:bodyPr/>
                    <a:lstStyle/>
                    <a:p>
                      <a:r>
                        <a:rPr lang="zh-CN" altLang="en-US" sz="2000" dirty="0"/>
                        <a:t>是否等腰三角形</a:t>
                      </a:r>
                    </a:p>
                  </a:txBody>
                  <a:tcPr/>
                </a:tc>
                <a:tc>
                  <a:txBody>
                    <a:bodyPr/>
                    <a:lstStyle/>
                    <a:p>
                      <a:r>
                        <a:rPr lang="en-US" altLang="zh-CN" sz="2000" dirty="0"/>
                        <a:t>12.a==b || b==c || c==a</a:t>
                      </a:r>
                      <a:endParaRPr lang="zh-CN" altLang="en-US" sz="2000" dirty="0"/>
                    </a:p>
                  </a:txBody>
                  <a:tcPr/>
                </a:tc>
                <a:tc>
                  <a:txBody>
                    <a:bodyPr/>
                    <a:lstStyle/>
                    <a:p>
                      <a:r>
                        <a:rPr lang="en-US" altLang="zh-CN" sz="2000" dirty="0"/>
                        <a:t>13. </a:t>
                      </a:r>
                      <a:r>
                        <a:rPr lang="zh-CN" altLang="en-US" sz="2000" dirty="0"/>
                        <a:t>三个数均不相等</a:t>
                      </a:r>
                    </a:p>
                  </a:txBody>
                  <a:tcPr/>
                </a:tc>
                <a:extLst>
                  <a:ext uri="{0D108BD9-81ED-4DB2-BD59-A6C34878D82A}">
                    <a16:rowId xmlns:a16="http://schemas.microsoft.com/office/drawing/2014/main" val="3424616715"/>
                  </a:ext>
                </a:extLst>
              </a:tr>
              <a:tr h="613630">
                <a:tc>
                  <a:txBody>
                    <a:bodyPr/>
                    <a:lstStyle/>
                    <a:p>
                      <a:r>
                        <a:rPr lang="zh-CN" altLang="en-US" sz="2000" dirty="0"/>
                        <a:t>是否等边三角形</a:t>
                      </a:r>
                    </a:p>
                  </a:txBody>
                  <a:tcPr/>
                </a:tc>
                <a:tc>
                  <a:txBody>
                    <a:bodyPr/>
                    <a:lstStyle/>
                    <a:p>
                      <a:r>
                        <a:rPr lang="en-US" altLang="zh-CN" sz="2000" dirty="0"/>
                        <a:t>14. a==b &amp;&amp; b==c</a:t>
                      </a:r>
                      <a:endParaRPr lang="zh-CN" altLang="en-US" sz="2000" dirty="0"/>
                    </a:p>
                  </a:txBody>
                  <a:tcPr/>
                </a:tc>
                <a:tc>
                  <a:txBody>
                    <a:bodyPr/>
                    <a:lstStyle/>
                    <a:p>
                      <a:r>
                        <a:rPr lang="en-US" altLang="zh-CN" sz="2000" dirty="0"/>
                        <a:t>15. </a:t>
                      </a:r>
                      <a:r>
                        <a:rPr lang="zh-CN" altLang="en-US" sz="2000" dirty="0"/>
                        <a:t>三个数不相等</a:t>
                      </a:r>
                    </a:p>
                  </a:txBody>
                  <a:tcPr/>
                </a:tc>
                <a:extLst>
                  <a:ext uri="{0D108BD9-81ED-4DB2-BD59-A6C34878D82A}">
                    <a16:rowId xmlns:a16="http://schemas.microsoft.com/office/drawing/2014/main" val="182217359"/>
                  </a:ext>
                </a:extLst>
              </a:tr>
            </a:tbl>
          </a:graphicData>
        </a:graphic>
      </p:graphicFrame>
      <p:sp>
        <p:nvSpPr>
          <p:cNvPr id="7" name="矩形 6">
            <a:extLst>
              <a:ext uri="{FF2B5EF4-FFF2-40B4-BE49-F238E27FC236}">
                <a16:creationId xmlns:a16="http://schemas.microsoft.com/office/drawing/2014/main" id="{657553DA-A3B6-4820-9B9D-E72D1776A641}"/>
              </a:ext>
            </a:extLst>
          </p:cNvPr>
          <p:cNvSpPr/>
          <p:nvPr/>
        </p:nvSpPr>
        <p:spPr>
          <a:xfrm>
            <a:off x="182850" y="4973982"/>
            <a:ext cx="1175322" cy="400110"/>
          </a:xfrm>
          <a:prstGeom prst="rect">
            <a:avLst/>
          </a:prstGeom>
          <a:solidFill>
            <a:srgbClr val="2B0BB5"/>
          </a:solidFill>
        </p:spPr>
        <p:txBody>
          <a:bodyPr wrap="none">
            <a:spAutoFit/>
          </a:bodyPr>
          <a:lstStyle/>
          <a:p>
            <a:r>
              <a:rPr lang="en-US" altLang="zh-CN" sz="2000" b="1" dirty="0">
                <a:solidFill>
                  <a:schemeClr val="bg1"/>
                </a:solidFill>
              </a:rPr>
              <a:t>3</a:t>
            </a:r>
            <a:r>
              <a:rPr lang="zh-CN" altLang="en-US" sz="2000" b="1" dirty="0">
                <a:solidFill>
                  <a:schemeClr val="bg1"/>
                </a:solidFill>
              </a:rPr>
              <a:t>，</a:t>
            </a:r>
            <a:r>
              <a:rPr lang="en-US" altLang="zh-CN" sz="2000" b="1" dirty="0">
                <a:solidFill>
                  <a:schemeClr val="bg1"/>
                </a:solidFill>
              </a:rPr>
              <a:t>4</a:t>
            </a:r>
            <a:r>
              <a:rPr lang="zh-CN" altLang="en-US" sz="2000" b="1" dirty="0">
                <a:solidFill>
                  <a:schemeClr val="bg1"/>
                </a:solidFill>
              </a:rPr>
              <a:t>，</a:t>
            </a:r>
            <a:r>
              <a:rPr lang="en-US" altLang="zh-CN" sz="2000" b="1" dirty="0">
                <a:solidFill>
                  <a:schemeClr val="bg1"/>
                </a:solidFill>
              </a:rPr>
              <a:t>5 </a:t>
            </a:r>
            <a:endParaRPr lang="zh-CN" altLang="en-US" sz="2000" b="1" dirty="0">
              <a:solidFill>
                <a:schemeClr val="bg1"/>
              </a:solidFill>
            </a:endParaRPr>
          </a:p>
        </p:txBody>
      </p:sp>
      <p:sp>
        <p:nvSpPr>
          <p:cNvPr id="8" name="矩形 7">
            <a:extLst>
              <a:ext uri="{FF2B5EF4-FFF2-40B4-BE49-F238E27FC236}">
                <a16:creationId xmlns:a16="http://schemas.microsoft.com/office/drawing/2014/main" id="{71553CF4-C955-455B-9B70-27CE9EDE1B3E}"/>
              </a:ext>
            </a:extLst>
          </p:cNvPr>
          <p:cNvSpPr/>
          <p:nvPr/>
        </p:nvSpPr>
        <p:spPr>
          <a:xfrm>
            <a:off x="1621033" y="4973982"/>
            <a:ext cx="3581282" cy="400110"/>
          </a:xfrm>
          <a:prstGeom prst="rect">
            <a:avLst/>
          </a:prstGeom>
          <a:solidFill>
            <a:srgbClr val="2B0BB5"/>
          </a:solidFill>
        </p:spPr>
        <p:txBody>
          <a:bodyPr wrap="square">
            <a:spAutoFit/>
          </a:bodyPr>
          <a:lstStyle/>
          <a:p>
            <a:r>
              <a:rPr lang="zh-CN" altLang="en-US" sz="2000" b="1" dirty="0">
                <a:solidFill>
                  <a:schemeClr val="bg1"/>
                </a:solidFill>
              </a:rPr>
              <a:t>覆盖</a:t>
            </a:r>
            <a:r>
              <a:rPr lang="en-US" altLang="zh-CN" sz="2000" b="1" dirty="0">
                <a:solidFill>
                  <a:schemeClr val="bg1"/>
                </a:solidFill>
              </a:rPr>
              <a:t>1</a:t>
            </a:r>
            <a:r>
              <a:rPr lang="zh-CN" altLang="en-US" sz="2000" b="1" dirty="0">
                <a:solidFill>
                  <a:schemeClr val="bg1"/>
                </a:solidFill>
              </a:rPr>
              <a:t>，</a:t>
            </a:r>
            <a:r>
              <a:rPr lang="en-US" altLang="zh-CN" sz="2000" b="1" dirty="0">
                <a:solidFill>
                  <a:schemeClr val="bg1"/>
                </a:solidFill>
              </a:rPr>
              <a:t>6</a:t>
            </a:r>
            <a:r>
              <a:rPr lang="zh-CN" altLang="en-US" sz="2000" b="1" dirty="0">
                <a:solidFill>
                  <a:schemeClr val="bg1"/>
                </a:solidFill>
              </a:rPr>
              <a:t>，</a:t>
            </a:r>
            <a:r>
              <a:rPr lang="en-US" altLang="zh-CN" sz="2000" b="1" dirty="0">
                <a:solidFill>
                  <a:schemeClr val="bg1"/>
                </a:solidFill>
              </a:rPr>
              <a:t>10 </a:t>
            </a:r>
            <a:endParaRPr lang="zh-CN" altLang="en-US" sz="2000" b="1" dirty="0">
              <a:solidFill>
                <a:schemeClr val="bg1"/>
              </a:solidFill>
            </a:endParaRPr>
          </a:p>
        </p:txBody>
      </p:sp>
      <p:sp>
        <p:nvSpPr>
          <p:cNvPr id="9" name="矩形 8">
            <a:extLst>
              <a:ext uri="{FF2B5EF4-FFF2-40B4-BE49-F238E27FC236}">
                <a16:creationId xmlns:a16="http://schemas.microsoft.com/office/drawing/2014/main" id="{3E4D04E0-DD8A-4C9E-9C39-8C7CFF2907C3}"/>
              </a:ext>
            </a:extLst>
          </p:cNvPr>
          <p:cNvSpPr/>
          <p:nvPr/>
        </p:nvSpPr>
        <p:spPr>
          <a:xfrm>
            <a:off x="182850" y="5481814"/>
            <a:ext cx="1175322" cy="400110"/>
          </a:xfrm>
          <a:prstGeom prst="rect">
            <a:avLst/>
          </a:prstGeom>
          <a:solidFill>
            <a:srgbClr val="2B0BB5"/>
          </a:solidFill>
        </p:spPr>
        <p:txBody>
          <a:bodyPr wrap="none">
            <a:spAutoFit/>
          </a:bodyPr>
          <a:lstStyle/>
          <a:p>
            <a:r>
              <a:rPr lang="en-US" altLang="zh-CN" sz="2000" b="1" dirty="0">
                <a:solidFill>
                  <a:schemeClr val="bg1"/>
                </a:solidFill>
              </a:rPr>
              <a:t>4</a:t>
            </a:r>
            <a:r>
              <a:rPr lang="zh-CN" altLang="en-US" sz="2000" b="1" dirty="0">
                <a:solidFill>
                  <a:schemeClr val="bg1"/>
                </a:solidFill>
              </a:rPr>
              <a:t>，</a:t>
            </a:r>
            <a:r>
              <a:rPr lang="en-US" altLang="zh-CN" sz="2000" b="1" dirty="0">
                <a:solidFill>
                  <a:schemeClr val="bg1"/>
                </a:solidFill>
              </a:rPr>
              <a:t>4</a:t>
            </a:r>
            <a:r>
              <a:rPr lang="zh-CN" altLang="en-US" sz="2000" b="1" dirty="0">
                <a:solidFill>
                  <a:schemeClr val="bg1"/>
                </a:solidFill>
              </a:rPr>
              <a:t>，</a:t>
            </a:r>
            <a:r>
              <a:rPr lang="en-US" altLang="zh-CN" sz="2000" b="1" dirty="0">
                <a:solidFill>
                  <a:schemeClr val="bg1"/>
                </a:solidFill>
              </a:rPr>
              <a:t>7 </a:t>
            </a:r>
            <a:endParaRPr lang="zh-CN" altLang="en-US" sz="2000" b="1" dirty="0">
              <a:solidFill>
                <a:schemeClr val="bg1"/>
              </a:solidFill>
            </a:endParaRPr>
          </a:p>
        </p:txBody>
      </p:sp>
      <p:sp>
        <p:nvSpPr>
          <p:cNvPr id="10" name="矩形 9">
            <a:extLst>
              <a:ext uri="{FF2B5EF4-FFF2-40B4-BE49-F238E27FC236}">
                <a16:creationId xmlns:a16="http://schemas.microsoft.com/office/drawing/2014/main" id="{997A6DD0-8B30-4468-A9AD-472C1061F66A}"/>
              </a:ext>
            </a:extLst>
          </p:cNvPr>
          <p:cNvSpPr/>
          <p:nvPr/>
        </p:nvSpPr>
        <p:spPr>
          <a:xfrm>
            <a:off x="1621033" y="5483364"/>
            <a:ext cx="3581282" cy="400110"/>
          </a:xfrm>
          <a:prstGeom prst="rect">
            <a:avLst/>
          </a:prstGeom>
          <a:solidFill>
            <a:srgbClr val="2B0BB5"/>
          </a:solidFill>
        </p:spPr>
        <p:txBody>
          <a:bodyPr wrap="square">
            <a:spAutoFit/>
          </a:bodyPr>
          <a:lstStyle/>
          <a:p>
            <a:r>
              <a:rPr lang="zh-CN" altLang="en-US" sz="2000" b="1" dirty="0">
                <a:solidFill>
                  <a:schemeClr val="bg1"/>
                </a:solidFill>
              </a:rPr>
              <a:t>覆盖</a:t>
            </a:r>
            <a:r>
              <a:rPr lang="en-US" altLang="zh-CN" sz="2000" b="1" dirty="0">
                <a:solidFill>
                  <a:schemeClr val="bg1"/>
                </a:solidFill>
              </a:rPr>
              <a:t>1</a:t>
            </a:r>
            <a:r>
              <a:rPr lang="zh-CN" altLang="en-US" sz="2000" b="1" dirty="0">
                <a:solidFill>
                  <a:schemeClr val="bg1"/>
                </a:solidFill>
              </a:rPr>
              <a:t>，</a:t>
            </a:r>
            <a:r>
              <a:rPr lang="en-US" altLang="zh-CN" sz="2000" b="1" dirty="0">
                <a:solidFill>
                  <a:schemeClr val="bg1"/>
                </a:solidFill>
              </a:rPr>
              <a:t>6</a:t>
            </a:r>
            <a:r>
              <a:rPr lang="zh-CN" altLang="en-US" sz="2000" b="1" dirty="0">
                <a:solidFill>
                  <a:schemeClr val="bg1"/>
                </a:solidFill>
              </a:rPr>
              <a:t>，</a:t>
            </a:r>
            <a:r>
              <a:rPr lang="en-US" altLang="zh-CN" sz="2000" b="1" dirty="0">
                <a:solidFill>
                  <a:schemeClr val="bg1"/>
                </a:solidFill>
              </a:rPr>
              <a:t>12 </a:t>
            </a:r>
            <a:endParaRPr lang="zh-CN" altLang="en-US" sz="2000" b="1" dirty="0">
              <a:solidFill>
                <a:schemeClr val="bg1"/>
              </a:solidFill>
            </a:endParaRPr>
          </a:p>
        </p:txBody>
      </p:sp>
      <p:sp>
        <p:nvSpPr>
          <p:cNvPr id="11" name="矩形 10">
            <a:extLst>
              <a:ext uri="{FF2B5EF4-FFF2-40B4-BE49-F238E27FC236}">
                <a16:creationId xmlns:a16="http://schemas.microsoft.com/office/drawing/2014/main" id="{7175C47D-A026-4398-B4AD-A0FE03EAA478}"/>
              </a:ext>
            </a:extLst>
          </p:cNvPr>
          <p:cNvSpPr/>
          <p:nvPr/>
        </p:nvSpPr>
        <p:spPr>
          <a:xfrm>
            <a:off x="182850" y="5988096"/>
            <a:ext cx="1175322" cy="400110"/>
          </a:xfrm>
          <a:prstGeom prst="rect">
            <a:avLst/>
          </a:prstGeom>
          <a:solidFill>
            <a:srgbClr val="2B0BB5"/>
          </a:solidFill>
        </p:spPr>
        <p:txBody>
          <a:bodyPr wrap="none">
            <a:spAutoFit/>
          </a:bodyPr>
          <a:lstStyle/>
          <a:p>
            <a:r>
              <a:rPr lang="en-US" altLang="zh-CN" sz="2000" b="1" dirty="0">
                <a:solidFill>
                  <a:schemeClr val="bg1"/>
                </a:solidFill>
              </a:rPr>
              <a:t>6</a:t>
            </a:r>
            <a:r>
              <a:rPr lang="zh-CN" altLang="en-US" sz="2000" b="1" dirty="0">
                <a:solidFill>
                  <a:schemeClr val="bg1"/>
                </a:solidFill>
              </a:rPr>
              <a:t>，</a:t>
            </a:r>
            <a:r>
              <a:rPr lang="en-US" altLang="zh-CN" sz="2000" b="1" dirty="0">
                <a:solidFill>
                  <a:schemeClr val="bg1"/>
                </a:solidFill>
              </a:rPr>
              <a:t>6</a:t>
            </a:r>
            <a:r>
              <a:rPr lang="zh-CN" altLang="en-US" sz="2000" b="1" dirty="0">
                <a:solidFill>
                  <a:schemeClr val="bg1"/>
                </a:solidFill>
              </a:rPr>
              <a:t>，</a:t>
            </a:r>
            <a:r>
              <a:rPr lang="en-US" altLang="zh-CN" sz="2000" b="1" dirty="0">
                <a:solidFill>
                  <a:schemeClr val="bg1"/>
                </a:solidFill>
              </a:rPr>
              <a:t>6 </a:t>
            </a:r>
            <a:endParaRPr lang="zh-CN" altLang="en-US" sz="2000" b="1" dirty="0">
              <a:solidFill>
                <a:schemeClr val="bg1"/>
              </a:solidFill>
            </a:endParaRPr>
          </a:p>
        </p:txBody>
      </p:sp>
      <p:sp>
        <p:nvSpPr>
          <p:cNvPr id="12" name="矩形 11">
            <a:extLst>
              <a:ext uri="{FF2B5EF4-FFF2-40B4-BE49-F238E27FC236}">
                <a16:creationId xmlns:a16="http://schemas.microsoft.com/office/drawing/2014/main" id="{02510815-B933-464E-9606-A0B694F8D02A}"/>
              </a:ext>
            </a:extLst>
          </p:cNvPr>
          <p:cNvSpPr/>
          <p:nvPr/>
        </p:nvSpPr>
        <p:spPr>
          <a:xfrm>
            <a:off x="1621033" y="5989646"/>
            <a:ext cx="3581282" cy="400110"/>
          </a:xfrm>
          <a:prstGeom prst="rect">
            <a:avLst/>
          </a:prstGeom>
          <a:solidFill>
            <a:srgbClr val="2B0BB5"/>
          </a:solidFill>
        </p:spPr>
        <p:txBody>
          <a:bodyPr wrap="square">
            <a:spAutoFit/>
          </a:bodyPr>
          <a:lstStyle/>
          <a:p>
            <a:r>
              <a:rPr lang="zh-CN" altLang="en-US" sz="2000" b="1" dirty="0">
                <a:solidFill>
                  <a:schemeClr val="bg1"/>
                </a:solidFill>
              </a:rPr>
              <a:t>覆盖</a:t>
            </a:r>
            <a:r>
              <a:rPr lang="en-US" altLang="zh-CN" sz="2000" b="1" dirty="0">
                <a:solidFill>
                  <a:schemeClr val="bg1"/>
                </a:solidFill>
              </a:rPr>
              <a:t>1</a:t>
            </a:r>
            <a:r>
              <a:rPr lang="zh-CN" altLang="en-US" sz="2000" b="1" dirty="0">
                <a:solidFill>
                  <a:schemeClr val="bg1"/>
                </a:solidFill>
              </a:rPr>
              <a:t>，</a:t>
            </a:r>
            <a:r>
              <a:rPr lang="en-US" altLang="zh-CN" sz="2000" b="1" dirty="0">
                <a:solidFill>
                  <a:schemeClr val="bg1"/>
                </a:solidFill>
              </a:rPr>
              <a:t>6</a:t>
            </a:r>
            <a:r>
              <a:rPr lang="zh-CN" altLang="en-US" sz="2000" b="1" dirty="0">
                <a:solidFill>
                  <a:schemeClr val="bg1"/>
                </a:solidFill>
              </a:rPr>
              <a:t>，</a:t>
            </a:r>
            <a:r>
              <a:rPr lang="en-US" altLang="zh-CN" sz="2000" b="1" dirty="0">
                <a:solidFill>
                  <a:schemeClr val="bg1"/>
                </a:solidFill>
              </a:rPr>
              <a:t>14 </a:t>
            </a:r>
            <a:endParaRPr lang="zh-CN" altLang="en-US" sz="2000" b="1" dirty="0">
              <a:solidFill>
                <a:schemeClr val="bg1"/>
              </a:solidFill>
            </a:endParaRPr>
          </a:p>
        </p:txBody>
      </p:sp>
    </p:spTree>
    <p:extLst>
      <p:ext uri="{BB962C8B-B14F-4D97-AF65-F5344CB8AC3E}">
        <p14:creationId xmlns:p14="http://schemas.microsoft.com/office/powerpoint/2010/main" val="149963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Example</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13" name="文本框 12">
            <a:extLst>
              <a:ext uri="{FF2B5EF4-FFF2-40B4-BE49-F238E27FC236}">
                <a16:creationId xmlns:a16="http://schemas.microsoft.com/office/drawing/2014/main" id="{45C8B658-3C37-4B7D-B7F7-1F8AD153B4F0}"/>
              </a:ext>
            </a:extLst>
          </p:cNvPr>
          <p:cNvSpPr txBox="1"/>
          <p:nvPr/>
        </p:nvSpPr>
        <p:spPr>
          <a:xfrm>
            <a:off x="424872" y="1376186"/>
            <a:ext cx="11207318" cy="923330"/>
          </a:xfrm>
          <a:prstGeom prst="rect">
            <a:avLst/>
          </a:prstGeom>
          <a:noFill/>
        </p:spPr>
        <p:txBody>
          <a:bodyPr wrap="square">
            <a:spAutoFit/>
          </a:bodyPr>
          <a:lstStyle/>
          <a:p>
            <a:pPr algn="l"/>
            <a:r>
              <a:rPr lang="zh-CN" altLang="en-US" b="0" i="0" dirty="0">
                <a:solidFill>
                  <a:srgbClr val="4D4D4D"/>
                </a:solidFill>
                <a:effectLst/>
                <a:latin typeface="Microsoft YaHei" panose="020B0503020204020204" pitchFamily="34" charset="-122"/>
                <a:ea typeface="Microsoft YaHei" panose="020B0503020204020204" pitchFamily="34" charset="-122"/>
              </a:rPr>
              <a:t>某商店的货品价格（</a:t>
            </a:r>
            <a:r>
              <a:rPr lang="en-US" altLang="zh-CN" b="0" i="0" dirty="0">
                <a:solidFill>
                  <a:srgbClr val="4D4D4D"/>
                </a:solidFill>
                <a:effectLst/>
                <a:latin typeface="Microsoft YaHei" panose="020B0503020204020204" pitchFamily="34" charset="-122"/>
                <a:ea typeface="Microsoft YaHei" panose="020B0503020204020204" pitchFamily="34" charset="-122"/>
              </a:rPr>
              <a:t>P</a:t>
            </a:r>
            <a:r>
              <a:rPr lang="zh-CN" altLang="en-US" b="0" i="0" dirty="0">
                <a:solidFill>
                  <a:srgbClr val="4D4D4D"/>
                </a:solidFill>
                <a:effectLst/>
                <a:latin typeface="Microsoft YaHei" panose="020B0503020204020204" pitchFamily="34" charset="-122"/>
                <a:ea typeface="Microsoft YaHei" panose="020B0503020204020204" pitchFamily="34" charset="-122"/>
              </a:rPr>
              <a:t>）都不大于 </a:t>
            </a:r>
            <a:r>
              <a:rPr lang="en-US" altLang="zh-CN" b="0" i="0" dirty="0">
                <a:solidFill>
                  <a:srgbClr val="4D4D4D"/>
                </a:solidFill>
                <a:effectLst/>
                <a:latin typeface="Microsoft YaHei" panose="020B0503020204020204" pitchFamily="34" charset="-122"/>
                <a:ea typeface="Microsoft YaHei" panose="020B0503020204020204" pitchFamily="34" charset="-122"/>
              </a:rPr>
              <a:t>20 </a:t>
            </a:r>
            <a:r>
              <a:rPr lang="zh-CN" altLang="en-US" b="0" i="0" dirty="0">
                <a:solidFill>
                  <a:srgbClr val="4D4D4D"/>
                </a:solidFill>
                <a:effectLst/>
                <a:latin typeface="Microsoft YaHei" panose="020B0503020204020204" pitchFamily="34" charset="-122"/>
                <a:ea typeface="Microsoft YaHei" panose="020B0503020204020204" pitchFamily="34" charset="-122"/>
              </a:rPr>
              <a:t>元（且为整数），假设顾客每次付款为</a:t>
            </a:r>
            <a:r>
              <a:rPr lang="en-US" altLang="zh-CN" b="0" i="0" dirty="0">
                <a:solidFill>
                  <a:srgbClr val="4D4D4D"/>
                </a:solidFill>
                <a:effectLst/>
                <a:latin typeface="Microsoft YaHei" panose="020B0503020204020204" pitchFamily="34" charset="-122"/>
                <a:ea typeface="Microsoft YaHei" panose="020B0503020204020204" pitchFamily="34" charset="-122"/>
              </a:rPr>
              <a:t>20</a:t>
            </a:r>
            <a:r>
              <a:rPr lang="zh-CN" altLang="en-US" b="0" i="0" dirty="0">
                <a:solidFill>
                  <a:srgbClr val="4D4D4D"/>
                </a:solidFill>
                <a:effectLst/>
                <a:latin typeface="Microsoft YaHei" panose="020B0503020204020204" pitchFamily="34" charset="-122"/>
                <a:ea typeface="Microsoft YaHei" panose="020B0503020204020204" pitchFamily="34" charset="-122"/>
              </a:rPr>
              <a:t>元且每次限购一件商品，现有一个软件能在每位顾客购物后给出找零钱的最佳组合（找给顾客货币张数最少）。</a:t>
            </a:r>
          </a:p>
          <a:p>
            <a:pPr algn="l"/>
            <a:r>
              <a:rPr lang="zh-CN" altLang="en-US" b="0" i="0" dirty="0">
                <a:solidFill>
                  <a:srgbClr val="4D4D4D"/>
                </a:solidFill>
                <a:effectLst/>
                <a:latin typeface="Microsoft YaHei" panose="020B0503020204020204" pitchFamily="34" charset="-122"/>
                <a:ea typeface="Microsoft YaHei" panose="020B0503020204020204" pitchFamily="34" charset="-122"/>
              </a:rPr>
              <a:t>       假定此商店的找零货币面值只包括：</a:t>
            </a:r>
            <a:r>
              <a:rPr lang="en-US" altLang="zh-CN" b="0" i="0" dirty="0">
                <a:solidFill>
                  <a:srgbClr val="4D4D4D"/>
                </a:solidFill>
                <a:effectLst/>
                <a:latin typeface="Microsoft YaHei" panose="020B0503020204020204" pitchFamily="34" charset="-122"/>
                <a:ea typeface="Microsoft YaHei" panose="020B0503020204020204" pitchFamily="34" charset="-122"/>
              </a:rPr>
              <a:t>10 </a:t>
            </a:r>
            <a:r>
              <a:rPr lang="zh-CN" altLang="en-US" b="0" i="0" dirty="0">
                <a:solidFill>
                  <a:srgbClr val="4D4D4D"/>
                </a:solidFill>
                <a:effectLst/>
                <a:latin typeface="Microsoft YaHei" panose="020B0503020204020204" pitchFamily="34" charset="-122"/>
                <a:ea typeface="Microsoft YaHei" panose="020B0503020204020204" pitchFamily="34" charset="-122"/>
              </a:rPr>
              <a:t>元（</a:t>
            </a:r>
            <a:r>
              <a:rPr lang="en-US" altLang="zh-CN" b="0" i="0" dirty="0">
                <a:solidFill>
                  <a:srgbClr val="4D4D4D"/>
                </a:solidFill>
                <a:effectLst/>
                <a:latin typeface="Microsoft YaHei" panose="020B0503020204020204" pitchFamily="34" charset="-122"/>
                <a:ea typeface="Microsoft YaHei" panose="020B0503020204020204" pitchFamily="34" charset="-122"/>
              </a:rPr>
              <a:t>N10</a:t>
            </a:r>
            <a:r>
              <a:rPr lang="zh-CN" altLang="en-US" b="0" i="0" dirty="0">
                <a:solidFill>
                  <a:srgbClr val="4D4D4D"/>
                </a:solidFill>
                <a:effectLst/>
                <a:latin typeface="Microsoft YaHei" panose="020B0503020204020204" pitchFamily="34" charset="-122"/>
                <a:ea typeface="Microsoft YaHei" panose="020B0503020204020204" pitchFamily="34" charset="-122"/>
              </a:rPr>
              <a:t>）、</a:t>
            </a:r>
            <a:r>
              <a:rPr lang="en-US" altLang="zh-CN" b="0" i="0" dirty="0">
                <a:solidFill>
                  <a:srgbClr val="4D4D4D"/>
                </a:solidFill>
                <a:effectLst/>
                <a:latin typeface="Microsoft YaHei" panose="020B0503020204020204" pitchFamily="34" charset="-122"/>
                <a:ea typeface="Microsoft YaHei" panose="020B0503020204020204" pitchFamily="34" charset="-122"/>
              </a:rPr>
              <a:t>5 </a:t>
            </a:r>
            <a:r>
              <a:rPr lang="zh-CN" altLang="en-US" b="0" i="0" dirty="0">
                <a:solidFill>
                  <a:srgbClr val="4D4D4D"/>
                </a:solidFill>
                <a:effectLst/>
                <a:latin typeface="Microsoft YaHei" panose="020B0503020204020204" pitchFamily="34" charset="-122"/>
                <a:ea typeface="Microsoft YaHei" panose="020B0503020204020204" pitchFamily="34" charset="-122"/>
              </a:rPr>
              <a:t>元（</a:t>
            </a:r>
            <a:r>
              <a:rPr lang="en-US" altLang="zh-CN" b="0" i="0" dirty="0">
                <a:solidFill>
                  <a:srgbClr val="4D4D4D"/>
                </a:solidFill>
                <a:effectLst/>
                <a:latin typeface="Microsoft YaHei" panose="020B0503020204020204" pitchFamily="34" charset="-122"/>
                <a:ea typeface="Microsoft YaHei" panose="020B0503020204020204" pitchFamily="34" charset="-122"/>
              </a:rPr>
              <a:t>N5</a:t>
            </a:r>
            <a:r>
              <a:rPr lang="zh-CN" altLang="en-US" b="0" i="0" dirty="0">
                <a:solidFill>
                  <a:srgbClr val="4D4D4D"/>
                </a:solidFill>
                <a:effectLst/>
                <a:latin typeface="Microsoft YaHei" panose="020B0503020204020204" pitchFamily="34" charset="-122"/>
                <a:ea typeface="Microsoft YaHei" panose="020B0503020204020204" pitchFamily="34" charset="-122"/>
              </a:rPr>
              <a:t>）、</a:t>
            </a:r>
            <a:r>
              <a:rPr lang="en-US" altLang="zh-CN" b="0" i="0" dirty="0">
                <a:solidFill>
                  <a:srgbClr val="4D4D4D"/>
                </a:solidFill>
                <a:effectLst/>
                <a:latin typeface="Microsoft YaHei" panose="020B0503020204020204" pitchFamily="34" charset="-122"/>
                <a:ea typeface="Microsoft YaHei" panose="020B0503020204020204" pitchFamily="34" charset="-122"/>
              </a:rPr>
              <a:t>1 </a:t>
            </a:r>
            <a:r>
              <a:rPr lang="zh-CN" altLang="en-US" b="0" i="0" dirty="0">
                <a:solidFill>
                  <a:srgbClr val="4D4D4D"/>
                </a:solidFill>
                <a:effectLst/>
                <a:latin typeface="Microsoft YaHei" panose="020B0503020204020204" pitchFamily="34" charset="-122"/>
                <a:ea typeface="Microsoft YaHei" panose="020B0503020204020204" pitchFamily="34" charset="-122"/>
              </a:rPr>
              <a:t>元（</a:t>
            </a:r>
            <a:r>
              <a:rPr lang="en-US" altLang="zh-CN" b="0" i="0" dirty="0">
                <a:solidFill>
                  <a:srgbClr val="4D4D4D"/>
                </a:solidFill>
                <a:effectLst/>
                <a:latin typeface="Microsoft YaHei" panose="020B0503020204020204" pitchFamily="34" charset="-122"/>
                <a:ea typeface="Microsoft YaHei" panose="020B0503020204020204" pitchFamily="34" charset="-122"/>
              </a:rPr>
              <a:t>N1</a:t>
            </a:r>
            <a:r>
              <a:rPr lang="zh-CN" altLang="en-US" b="0" i="0" dirty="0">
                <a:solidFill>
                  <a:srgbClr val="4D4D4D"/>
                </a:solidFill>
                <a:effectLst/>
                <a:latin typeface="Microsoft YaHei" panose="020B0503020204020204" pitchFamily="34" charset="-122"/>
                <a:ea typeface="Microsoft YaHei" panose="020B0503020204020204" pitchFamily="34" charset="-122"/>
              </a:rPr>
              <a:t>）</a:t>
            </a:r>
            <a:r>
              <a:rPr lang="en-US" altLang="zh-CN" b="0" i="0" dirty="0">
                <a:solidFill>
                  <a:srgbClr val="4D4D4D"/>
                </a:solidFill>
                <a:effectLst/>
                <a:latin typeface="Microsoft YaHei" panose="020B0503020204020204" pitchFamily="34" charset="-122"/>
                <a:ea typeface="Microsoft YaHei" panose="020B0503020204020204" pitchFamily="34" charset="-122"/>
              </a:rPr>
              <a:t>3</a:t>
            </a:r>
            <a:r>
              <a:rPr lang="zh-CN" altLang="en-US" b="0" i="0" dirty="0">
                <a:solidFill>
                  <a:srgbClr val="4D4D4D"/>
                </a:solidFill>
                <a:effectLst/>
                <a:latin typeface="Microsoft YaHei" panose="020B0503020204020204" pitchFamily="34" charset="-122"/>
                <a:ea typeface="Microsoft YaHei" panose="020B0503020204020204" pitchFamily="34" charset="-122"/>
              </a:rPr>
              <a:t>种。</a:t>
            </a:r>
          </a:p>
        </p:txBody>
      </p:sp>
      <p:graphicFrame>
        <p:nvGraphicFramePr>
          <p:cNvPr id="4" name="表格 3">
            <a:extLst>
              <a:ext uri="{FF2B5EF4-FFF2-40B4-BE49-F238E27FC236}">
                <a16:creationId xmlns:a16="http://schemas.microsoft.com/office/drawing/2014/main" id="{1E9FA6C1-DA4D-4725-9EB6-56C52F2D4A40}"/>
              </a:ext>
            </a:extLst>
          </p:cNvPr>
          <p:cNvGraphicFramePr>
            <a:graphicFrameLocks noGrp="1"/>
          </p:cNvGraphicFramePr>
          <p:nvPr>
            <p:extLst>
              <p:ext uri="{D42A27DB-BD31-4B8C-83A1-F6EECF244321}">
                <p14:modId xmlns:p14="http://schemas.microsoft.com/office/powerpoint/2010/main" val="3388489499"/>
              </p:ext>
            </p:extLst>
          </p:nvPr>
        </p:nvGraphicFramePr>
        <p:xfrm>
          <a:off x="300181" y="2671466"/>
          <a:ext cx="6987310" cy="3869310"/>
        </p:xfrm>
        <a:graphic>
          <a:graphicData uri="http://schemas.openxmlformats.org/drawingml/2006/table">
            <a:tbl>
              <a:tblPr/>
              <a:tblGrid>
                <a:gridCol w="817419">
                  <a:extLst>
                    <a:ext uri="{9D8B030D-6E8A-4147-A177-3AD203B41FA5}">
                      <a16:colId xmlns:a16="http://schemas.microsoft.com/office/drawing/2014/main" val="2976020988"/>
                    </a:ext>
                  </a:extLst>
                </a:gridCol>
                <a:gridCol w="3869020">
                  <a:extLst>
                    <a:ext uri="{9D8B030D-6E8A-4147-A177-3AD203B41FA5}">
                      <a16:colId xmlns:a16="http://schemas.microsoft.com/office/drawing/2014/main" val="303688050"/>
                    </a:ext>
                  </a:extLst>
                </a:gridCol>
                <a:gridCol w="2300871">
                  <a:extLst>
                    <a:ext uri="{9D8B030D-6E8A-4147-A177-3AD203B41FA5}">
                      <a16:colId xmlns:a16="http://schemas.microsoft.com/office/drawing/2014/main" val="3323367934"/>
                    </a:ext>
                  </a:extLst>
                </a:gridCol>
              </a:tblGrid>
              <a:tr h="590942">
                <a:tc>
                  <a:txBody>
                    <a:bodyPr/>
                    <a:lstStyle/>
                    <a:p>
                      <a:pPr algn="l"/>
                      <a:r>
                        <a:rPr lang="zh-CN" altLang="en-US" sz="1100" b="1">
                          <a:solidFill>
                            <a:srgbClr val="4F4F4F"/>
                          </a:solidFill>
                          <a:effectLst/>
                        </a:rPr>
                        <a:t>   序号</a:t>
                      </a:r>
                      <a:endParaRPr lang="zh-CN" altLang="en-US" sz="1100" b="0">
                        <a:solidFill>
                          <a:srgbClr val="4F4F4F"/>
                        </a:solidFill>
                        <a:effectLst/>
                      </a:endParaRP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100" b="0">
                          <a:solidFill>
                            <a:srgbClr val="4F4F4F"/>
                          </a:solidFill>
                          <a:effectLst/>
                        </a:rPr>
                        <a:t>                </a:t>
                      </a:r>
                      <a:r>
                        <a:rPr lang="zh-CN" altLang="en-US" sz="1100" b="1">
                          <a:solidFill>
                            <a:srgbClr val="4F4F4F"/>
                          </a:solidFill>
                          <a:effectLst/>
                        </a:rPr>
                        <a:t>输入（商品价格 </a:t>
                      </a:r>
                      <a:r>
                        <a:rPr lang="en-US" altLang="zh-CN" sz="1100" b="1">
                          <a:solidFill>
                            <a:srgbClr val="4F4F4F"/>
                          </a:solidFill>
                          <a:effectLst/>
                        </a:rPr>
                        <a:t>P</a:t>
                      </a:r>
                      <a:r>
                        <a:rPr lang="zh-CN" altLang="en-US" sz="1100" b="1">
                          <a:solidFill>
                            <a:srgbClr val="4F4F4F"/>
                          </a:solidFill>
                          <a:effectLst/>
                        </a:rPr>
                        <a:t>）</a:t>
                      </a:r>
                      <a:endParaRPr lang="zh-CN" altLang="en-US" sz="1100" b="0">
                        <a:solidFill>
                          <a:srgbClr val="4F4F4F"/>
                        </a:solidFill>
                        <a:effectLst/>
                      </a:endParaRP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100" b="1">
                          <a:solidFill>
                            <a:srgbClr val="4F4F4F"/>
                          </a:solidFill>
                          <a:effectLst/>
                        </a:rPr>
                        <a:t> 输出（找零钱的组合）</a:t>
                      </a:r>
                      <a:endParaRPr lang="zh-CN" altLang="en-US" sz="1100" b="0">
                        <a:solidFill>
                          <a:srgbClr val="4F4F4F"/>
                        </a:solidFill>
                        <a:effectLst/>
                      </a:endParaRP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39016374"/>
                  </a:ext>
                </a:extLst>
              </a:tr>
              <a:tr h="419378">
                <a:tc>
                  <a:txBody>
                    <a:bodyPr/>
                    <a:lstStyle/>
                    <a:p>
                      <a:pPr algn="l"/>
                      <a:r>
                        <a:rPr lang="zh-CN" altLang="en-US" sz="2000" b="0" dirty="0">
                          <a:solidFill>
                            <a:srgbClr val="4F4F4F"/>
                          </a:solidFill>
                          <a:effectLst/>
                        </a:rPr>
                        <a:t>     </a:t>
                      </a:r>
                      <a:r>
                        <a:rPr lang="en-US" altLang="zh-CN" sz="2000" b="0" dirty="0">
                          <a:solidFill>
                            <a:srgbClr val="4F4F4F"/>
                          </a:solidFill>
                          <a:effectLst/>
                        </a:rPr>
                        <a:t>1</a:t>
                      </a: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sz="2000" b="0" dirty="0">
                          <a:solidFill>
                            <a:srgbClr val="4F4F4F"/>
                          </a:solidFill>
                          <a:effectLst/>
                        </a:rPr>
                        <a:t>20（P=20）</a:t>
                      </a: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sz="2000" b="0" dirty="0">
                          <a:solidFill>
                            <a:srgbClr val="4F4F4F"/>
                          </a:solidFill>
                          <a:effectLst/>
                        </a:rPr>
                        <a:t>N/A</a:t>
                      </a: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4010057135"/>
                  </a:ext>
                </a:extLst>
              </a:tr>
              <a:tr h="419378">
                <a:tc>
                  <a:txBody>
                    <a:bodyPr/>
                    <a:lstStyle/>
                    <a:p>
                      <a:pPr algn="l"/>
                      <a:r>
                        <a:rPr lang="zh-CN" altLang="en-US" sz="2000" b="0" dirty="0">
                          <a:solidFill>
                            <a:srgbClr val="4F4F4F"/>
                          </a:solidFill>
                          <a:effectLst/>
                        </a:rPr>
                        <a:t>     </a:t>
                      </a:r>
                      <a:r>
                        <a:rPr lang="en-US" altLang="zh-CN" sz="2000" b="0" dirty="0">
                          <a:solidFill>
                            <a:srgbClr val="4F4F4F"/>
                          </a:solidFill>
                          <a:effectLst/>
                        </a:rPr>
                        <a:t>2</a:t>
                      </a: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2000" b="0" dirty="0">
                          <a:solidFill>
                            <a:srgbClr val="4F4F4F"/>
                          </a:solidFill>
                          <a:effectLst/>
                        </a:rPr>
                        <a:t>18</a:t>
                      </a:r>
                      <a:r>
                        <a:rPr lang="zh-CN" altLang="en-US" sz="2000" b="0" dirty="0">
                          <a:solidFill>
                            <a:srgbClr val="4F4F4F"/>
                          </a:solidFill>
                          <a:effectLst/>
                        </a:rPr>
                        <a:t>（任意 </a:t>
                      </a:r>
                      <a:r>
                        <a:rPr lang="en-US" altLang="zh-CN" sz="2000" b="0" dirty="0">
                          <a:solidFill>
                            <a:srgbClr val="4F4F4F"/>
                          </a:solidFill>
                          <a:effectLst/>
                        </a:rPr>
                        <a:t>15 &lt; </a:t>
                      </a:r>
                      <a:r>
                        <a:rPr lang="en-US" sz="2000" b="0" dirty="0">
                          <a:solidFill>
                            <a:srgbClr val="4F4F4F"/>
                          </a:solidFill>
                          <a:effectLst/>
                        </a:rPr>
                        <a:t>P &lt; 20）</a:t>
                      </a: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sz="2000" b="0" dirty="0">
                          <a:solidFill>
                            <a:srgbClr val="4F4F4F"/>
                          </a:solidFill>
                          <a:effectLst/>
                        </a:rPr>
                        <a:t>&lt;&lt;N1,2&gt;&gt;</a:t>
                      </a: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95787759"/>
                  </a:ext>
                </a:extLst>
              </a:tr>
              <a:tr h="419378">
                <a:tc>
                  <a:txBody>
                    <a:bodyPr/>
                    <a:lstStyle/>
                    <a:p>
                      <a:pPr algn="l"/>
                      <a:r>
                        <a:rPr lang="zh-CN" altLang="en-US" sz="2000" b="0" dirty="0">
                          <a:solidFill>
                            <a:srgbClr val="4F4F4F"/>
                          </a:solidFill>
                          <a:effectLst/>
                        </a:rPr>
                        <a:t>     </a:t>
                      </a:r>
                      <a:r>
                        <a:rPr lang="en-US" altLang="zh-CN" sz="2000" b="0" dirty="0">
                          <a:solidFill>
                            <a:srgbClr val="4F4F4F"/>
                          </a:solidFill>
                          <a:effectLst/>
                        </a:rPr>
                        <a:t>3</a:t>
                      </a: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100" b="0" dirty="0">
                          <a:solidFill>
                            <a:srgbClr val="4F4F4F"/>
                          </a:solidFill>
                          <a:effectLst/>
                        </a:rPr>
                        <a:t> </a:t>
                      </a:r>
                      <a:r>
                        <a:rPr lang="en-US" altLang="zh-CN" sz="1800" b="0" i="0" kern="1200" dirty="0">
                          <a:solidFill>
                            <a:schemeClr val="tx1"/>
                          </a:solidFill>
                          <a:effectLst/>
                          <a:latin typeface="+mn-lt"/>
                          <a:ea typeface="+mn-ea"/>
                          <a:cs typeface="+mn-cs"/>
                        </a:rPr>
                        <a:t>P = 15</a:t>
                      </a:r>
                      <a:endParaRPr lang="zh-CN" altLang="en-US" sz="1100" b="0" dirty="0">
                        <a:solidFill>
                          <a:srgbClr val="4F4F4F"/>
                        </a:solidFill>
                        <a:effectLst/>
                      </a:endParaRP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100" b="0" dirty="0">
                          <a:solidFill>
                            <a:srgbClr val="4F4F4F"/>
                          </a:solidFill>
                          <a:effectLst/>
                        </a:rPr>
                        <a:t> </a:t>
                      </a: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448209626"/>
                  </a:ext>
                </a:extLst>
              </a:tr>
              <a:tr h="419378">
                <a:tc>
                  <a:txBody>
                    <a:bodyPr/>
                    <a:lstStyle/>
                    <a:p>
                      <a:pPr algn="l"/>
                      <a:r>
                        <a:rPr lang="zh-CN" altLang="en-US" sz="2000" b="0" dirty="0">
                          <a:solidFill>
                            <a:srgbClr val="4F4F4F"/>
                          </a:solidFill>
                          <a:effectLst/>
                        </a:rPr>
                        <a:t>     </a:t>
                      </a:r>
                      <a:r>
                        <a:rPr lang="en-US" altLang="zh-CN" sz="2000" b="0" dirty="0">
                          <a:solidFill>
                            <a:srgbClr val="4F4F4F"/>
                          </a:solidFill>
                          <a:effectLst/>
                        </a:rPr>
                        <a:t>4</a:t>
                      </a: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2000" b="0" dirty="0">
                          <a:solidFill>
                            <a:srgbClr val="4F4F4F"/>
                          </a:solidFill>
                          <a:effectLst/>
                        </a:rPr>
                        <a:t> </a:t>
                      </a:r>
                      <a:r>
                        <a:rPr lang="en-US" altLang="zh-CN" sz="2000" b="0" dirty="0">
                          <a:solidFill>
                            <a:srgbClr val="4F4F4F"/>
                          </a:solidFill>
                          <a:effectLst/>
                        </a:rPr>
                        <a:t>14</a:t>
                      </a:r>
                      <a:r>
                        <a:rPr lang="en-US" altLang="zh-CN" sz="2000" b="0" i="0" kern="1200" dirty="0">
                          <a:solidFill>
                            <a:schemeClr val="tx1"/>
                          </a:solidFill>
                          <a:effectLst/>
                          <a:latin typeface="+mn-lt"/>
                          <a:ea typeface="+mn-ea"/>
                          <a:cs typeface="+mn-cs"/>
                        </a:rPr>
                        <a:t> </a:t>
                      </a:r>
                      <a:r>
                        <a:rPr lang="zh-CN" altLang="en-US" sz="2000" b="0" i="0" kern="1200" dirty="0">
                          <a:solidFill>
                            <a:schemeClr val="tx1"/>
                          </a:solidFill>
                          <a:effectLst/>
                          <a:latin typeface="+mn-lt"/>
                          <a:ea typeface="+mn-ea"/>
                          <a:cs typeface="+mn-cs"/>
                        </a:rPr>
                        <a:t>（</a:t>
                      </a:r>
                      <a:r>
                        <a:rPr lang="en-US" altLang="zh-CN" sz="2000" b="0" i="0" kern="1200" dirty="0">
                          <a:solidFill>
                            <a:schemeClr val="tx1"/>
                          </a:solidFill>
                          <a:effectLst/>
                          <a:latin typeface="+mn-lt"/>
                          <a:ea typeface="+mn-ea"/>
                          <a:cs typeface="+mn-cs"/>
                        </a:rPr>
                        <a:t>10 &lt; P &lt; 15   </a:t>
                      </a:r>
                      <a:r>
                        <a:rPr lang="zh-CN" altLang="en-US" sz="2000" b="0" i="0" kern="1200" dirty="0">
                          <a:solidFill>
                            <a:schemeClr val="tx1"/>
                          </a:solidFill>
                          <a:effectLst/>
                          <a:latin typeface="+mn-lt"/>
                          <a:ea typeface="+mn-ea"/>
                          <a:cs typeface="+mn-cs"/>
                        </a:rPr>
                        <a:t>）</a:t>
                      </a:r>
                      <a:r>
                        <a:rPr lang="en-US" altLang="zh-CN" sz="2000" b="0" i="0" kern="1200" dirty="0">
                          <a:solidFill>
                            <a:schemeClr val="tx1"/>
                          </a:solidFill>
                          <a:effectLst/>
                          <a:latin typeface="+mn-lt"/>
                          <a:ea typeface="+mn-ea"/>
                          <a:cs typeface="+mn-cs"/>
                        </a:rPr>
                        <a:t> </a:t>
                      </a:r>
                      <a:endParaRPr lang="zh-CN" altLang="en-US" sz="2000" b="0" dirty="0">
                        <a:solidFill>
                          <a:srgbClr val="4F4F4F"/>
                        </a:solidFill>
                        <a:effectLst/>
                      </a:endParaRP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100" b="0">
                          <a:solidFill>
                            <a:srgbClr val="4F4F4F"/>
                          </a:solidFill>
                          <a:effectLst/>
                        </a:rPr>
                        <a:t> </a:t>
                      </a: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1369693"/>
                  </a:ext>
                </a:extLst>
              </a:tr>
              <a:tr h="419378">
                <a:tc>
                  <a:txBody>
                    <a:bodyPr/>
                    <a:lstStyle/>
                    <a:p>
                      <a:pPr algn="l"/>
                      <a:r>
                        <a:rPr lang="zh-CN" altLang="en-US" sz="2000" b="0" dirty="0">
                          <a:solidFill>
                            <a:srgbClr val="4F4F4F"/>
                          </a:solidFill>
                          <a:effectLst/>
                        </a:rPr>
                        <a:t>     </a:t>
                      </a:r>
                      <a:r>
                        <a:rPr lang="en-US" altLang="zh-CN" sz="2000" b="0" dirty="0">
                          <a:solidFill>
                            <a:srgbClr val="4F4F4F"/>
                          </a:solidFill>
                          <a:effectLst/>
                        </a:rPr>
                        <a:t>5</a:t>
                      </a: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800" b="0" i="0" kern="1200" dirty="0">
                          <a:solidFill>
                            <a:schemeClr val="tx1"/>
                          </a:solidFill>
                          <a:effectLst/>
                          <a:latin typeface="+mn-lt"/>
                          <a:ea typeface="+mn-ea"/>
                          <a:cs typeface="+mn-cs"/>
                        </a:rPr>
                        <a:t> P = 10 </a:t>
                      </a:r>
                      <a:r>
                        <a:rPr lang="zh-CN" altLang="en-US" sz="1100" b="0" dirty="0">
                          <a:solidFill>
                            <a:srgbClr val="4F4F4F"/>
                          </a:solidFill>
                          <a:effectLst/>
                        </a:rPr>
                        <a:t> </a:t>
                      </a: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100" b="0" dirty="0">
                          <a:solidFill>
                            <a:srgbClr val="4F4F4F"/>
                          </a:solidFill>
                          <a:effectLst/>
                        </a:rPr>
                        <a:t> </a:t>
                      </a: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849031755"/>
                  </a:ext>
                </a:extLst>
              </a:tr>
              <a:tr h="209689">
                <a:tc>
                  <a:txBody>
                    <a:bodyPr/>
                    <a:lstStyle/>
                    <a:p>
                      <a:pPr algn="l"/>
                      <a:r>
                        <a:rPr lang="zh-CN" altLang="en-US" sz="2000" b="0" dirty="0">
                          <a:solidFill>
                            <a:srgbClr val="4F4F4F"/>
                          </a:solidFill>
                          <a:effectLst/>
                        </a:rPr>
                        <a:t>     </a:t>
                      </a:r>
                      <a:r>
                        <a:rPr lang="en-US" altLang="zh-CN" sz="2000" b="0" dirty="0">
                          <a:solidFill>
                            <a:srgbClr val="4F4F4F"/>
                          </a:solidFill>
                          <a:effectLst/>
                        </a:rPr>
                        <a:t>6</a:t>
                      </a: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2000" b="0" dirty="0">
                          <a:solidFill>
                            <a:srgbClr val="4F4F4F"/>
                          </a:solidFill>
                          <a:effectLst/>
                        </a:rPr>
                        <a:t> </a:t>
                      </a:r>
                      <a:r>
                        <a:rPr lang="en-US" altLang="zh-CN" sz="2000" b="0" dirty="0">
                          <a:solidFill>
                            <a:srgbClr val="4F4F4F"/>
                          </a:solidFill>
                          <a:effectLst/>
                        </a:rPr>
                        <a:t>7</a:t>
                      </a:r>
                      <a:r>
                        <a:rPr lang="zh-CN" altLang="en-US" sz="2000" b="0" i="0" kern="1200" dirty="0">
                          <a:solidFill>
                            <a:schemeClr val="tx1"/>
                          </a:solidFill>
                          <a:effectLst/>
                          <a:latin typeface="+mn-lt"/>
                          <a:ea typeface="+mn-ea"/>
                          <a:cs typeface="+mn-cs"/>
                        </a:rPr>
                        <a:t>（</a:t>
                      </a:r>
                      <a:r>
                        <a:rPr lang="en-US" altLang="zh-CN" sz="2000" b="0" i="0" kern="1200" dirty="0">
                          <a:solidFill>
                            <a:schemeClr val="tx1"/>
                          </a:solidFill>
                          <a:effectLst/>
                          <a:latin typeface="+mn-lt"/>
                          <a:ea typeface="+mn-ea"/>
                          <a:cs typeface="+mn-cs"/>
                        </a:rPr>
                        <a:t>5 &lt; P &lt; 10   </a:t>
                      </a:r>
                      <a:r>
                        <a:rPr lang="zh-CN" altLang="en-US" sz="2000" b="0" i="0" kern="1200" dirty="0">
                          <a:solidFill>
                            <a:schemeClr val="tx1"/>
                          </a:solidFill>
                          <a:effectLst/>
                          <a:latin typeface="+mn-lt"/>
                          <a:ea typeface="+mn-ea"/>
                          <a:cs typeface="+mn-cs"/>
                        </a:rPr>
                        <a:t>）</a:t>
                      </a:r>
                      <a:r>
                        <a:rPr lang="en-US" altLang="zh-CN" sz="2000" b="0" i="0" kern="1200" dirty="0">
                          <a:solidFill>
                            <a:schemeClr val="tx1"/>
                          </a:solidFill>
                          <a:effectLst/>
                          <a:latin typeface="+mn-lt"/>
                          <a:ea typeface="+mn-ea"/>
                          <a:cs typeface="+mn-cs"/>
                        </a:rPr>
                        <a:t> </a:t>
                      </a:r>
                      <a:endParaRPr lang="zh-CN" altLang="en-US" sz="2000" b="0" dirty="0">
                        <a:solidFill>
                          <a:srgbClr val="4F4F4F"/>
                        </a:solidFill>
                        <a:effectLst/>
                      </a:endParaRP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100" b="0" dirty="0">
                          <a:solidFill>
                            <a:srgbClr val="4F4F4F"/>
                          </a:solidFill>
                          <a:effectLst/>
                        </a:rPr>
                        <a:t> </a:t>
                      </a: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58323997"/>
                  </a:ext>
                </a:extLst>
              </a:tr>
              <a:tr h="209689">
                <a:tc>
                  <a:txBody>
                    <a:bodyPr/>
                    <a:lstStyle/>
                    <a:p>
                      <a:pPr algn="ctr"/>
                      <a:r>
                        <a:rPr lang="en-US" altLang="zh-CN" sz="2000" b="0" dirty="0">
                          <a:solidFill>
                            <a:srgbClr val="4F4F4F"/>
                          </a:solidFill>
                          <a:effectLst/>
                        </a:rPr>
                        <a:t>7</a:t>
                      </a: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2000" b="0" i="0" kern="1200" dirty="0">
                          <a:solidFill>
                            <a:schemeClr val="tx1"/>
                          </a:solidFill>
                          <a:effectLst/>
                          <a:latin typeface="+mn-lt"/>
                          <a:ea typeface="+mn-ea"/>
                          <a:cs typeface="+mn-cs"/>
                        </a:rPr>
                        <a:t>P = 5</a:t>
                      </a:r>
                      <a:endParaRPr lang="zh-CN" altLang="en-US" sz="2000" b="0" dirty="0">
                        <a:solidFill>
                          <a:srgbClr val="4F4F4F"/>
                        </a:solidFill>
                        <a:effectLst/>
                      </a:endParaRP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endParaRPr lang="zh-CN" altLang="en-US" sz="1100" b="0" dirty="0">
                        <a:solidFill>
                          <a:srgbClr val="4F4F4F"/>
                        </a:solidFill>
                        <a:effectLst/>
                      </a:endParaRP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26595030"/>
                  </a:ext>
                </a:extLst>
              </a:tr>
              <a:tr h="419378">
                <a:tc>
                  <a:txBody>
                    <a:bodyPr/>
                    <a:lstStyle/>
                    <a:p>
                      <a:pPr algn="l"/>
                      <a:r>
                        <a:rPr lang="zh-CN" altLang="en-US" sz="2000" b="0" dirty="0">
                          <a:solidFill>
                            <a:srgbClr val="4F4F4F"/>
                          </a:solidFill>
                          <a:effectLst/>
                        </a:rPr>
                        <a:t>     </a:t>
                      </a:r>
                      <a:r>
                        <a:rPr lang="en-US" altLang="zh-CN" sz="2000" b="0" dirty="0">
                          <a:solidFill>
                            <a:srgbClr val="4F4F4F"/>
                          </a:solidFill>
                          <a:effectLst/>
                        </a:rPr>
                        <a:t>8</a:t>
                      </a: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2000" b="0" dirty="0">
                          <a:solidFill>
                            <a:srgbClr val="4F4F4F"/>
                          </a:solidFill>
                          <a:effectLst/>
                        </a:rPr>
                        <a:t> </a:t>
                      </a:r>
                      <a:r>
                        <a:rPr lang="en-US" altLang="zh-CN" sz="2000" b="0" dirty="0">
                          <a:solidFill>
                            <a:srgbClr val="4F4F4F"/>
                          </a:solidFill>
                          <a:effectLst/>
                        </a:rPr>
                        <a:t>3 (</a:t>
                      </a:r>
                      <a:r>
                        <a:rPr lang="en-US" altLang="zh-CN" sz="2000" b="0" i="0" kern="1200" dirty="0">
                          <a:solidFill>
                            <a:schemeClr val="tx1"/>
                          </a:solidFill>
                          <a:effectLst/>
                          <a:latin typeface="+mn-lt"/>
                          <a:ea typeface="+mn-ea"/>
                          <a:cs typeface="+mn-cs"/>
                        </a:rPr>
                        <a:t>0 &lt; P &lt; 5 )</a:t>
                      </a:r>
                      <a:endParaRPr lang="zh-CN" altLang="en-US" sz="2000" b="0" dirty="0">
                        <a:solidFill>
                          <a:srgbClr val="4F4F4F"/>
                        </a:solidFill>
                        <a:effectLst/>
                      </a:endParaRP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100" b="0" dirty="0">
                          <a:solidFill>
                            <a:srgbClr val="4F4F4F"/>
                          </a:solidFill>
                          <a:effectLst/>
                        </a:rPr>
                        <a:t> </a:t>
                      </a:r>
                    </a:p>
                  </a:txBody>
                  <a:tcPr marL="38125" marR="38125" marT="38125" marB="38125"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584753990"/>
                  </a:ext>
                </a:extLst>
              </a:tr>
            </a:tbl>
          </a:graphicData>
        </a:graphic>
      </p:graphicFrame>
      <p:sp>
        <p:nvSpPr>
          <p:cNvPr id="14" name="Rectangle 1">
            <a:extLst>
              <a:ext uri="{FF2B5EF4-FFF2-40B4-BE49-F238E27FC236}">
                <a16:creationId xmlns:a16="http://schemas.microsoft.com/office/drawing/2014/main" id="{5B61DFCC-2822-44C1-9CCD-9117CD72B34E}"/>
              </a:ext>
            </a:extLst>
          </p:cNvPr>
          <p:cNvSpPr>
            <a:spLocks noChangeArrowheads="1"/>
          </p:cNvSpPr>
          <p:nvPr/>
        </p:nvSpPr>
        <p:spPr bwMode="auto">
          <a:xfrm>
            <a:off x="424872" y="2370911"/>
            <a:ext cx="10360208" cy="8925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rPr>
              <a:t> </a:t>
            </a:r>
            <a:r>
              <a:rPr kumimoji="0" lang="zh-CN"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rPr>
              <a:t>请采用等价类划分法为该软件设计测试用例（不考虑 P 为非整数的情况）并填入到下表中。</a:t>
            </a:r>
            <a:endPar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rPr>
              <a:t>（</a:t>
            </a:r>
            <a:r>
              <a:rPr kumimoji="0" lang="zh-CN"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rPr>
              <a:t>&lt;&lt;N1,2&gt;&gt;表示 2 张 1 元，若无输出或输入非法，则填 N/A</a:t>
            </a:r>
            <a:r>
              <a:rPr kumimoji="0" lang="zh-CN" altLang="zh-CN" sz="13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rPr>
              <a:t>）</a:t>
            </a:r>
            <a:endParaRPr kumimoji="0" lang="zh-CN"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762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7" name="副标题 2">
            <a:extLst>
              <a:ext uri="{FF2B5EF4-FFF2-40B4-BE49-F238E27FC236}">
                <a16:creationId xmlns:a16="http://schemas.microsoft.com/office/drawing/2014/main" id="{E6DEEBDF-BBF6-461D-BBAC-7376C1EC937C}"/>
              </a:ext>
            </a:extLst>
          </p:cNvPr>
          <p:cNvSpPr>
            <a:spLocks noGrp="1" noChangeArrowheads="1"/>
          </p:cNvSpPr>
          <p:nvPr>
            <p:ph type="subTitle" idx="1"/>
          </p:nvPr>
        </p:nvSpPr>
        <p:spPr>
          <a:xfrm>
            <a:off x="76199" y="122237"/>
            <a:ext cx="7647373" cy="811213"/>
          </a:xfrm>
          <a:solidFill>
            <a:schemeClr val="accent1"/>
          </a:solidFill>
        </p:spPr>
        <p:txBody>
          <a:bodyPr anchor="ctr"/>
          <a:lstStyle/>
          <a:p>
            <a:pPr algn="l" eaLnBrk="1" hangingPunct="1"/>
            <a:r>
              <a:rPr lang="en-US" altLang="zh-CN" sz="3600">
                <a:solidFill>
                  <a:schemeClr val="bg1"/>
                </a:solidFill>
                <a:latin typeface="Times New Roman" pitchFamily="18" charset="0"/>
              </a:rPr>
              <a:t>Black- box testing &amp; white-box testing</a:t>
            </a:r>
            <a:endParaRPr lang="zh-CN" altLang="en-US" sz="3600" dirty="0">
              <a:solidFill>
                <a:schemeClr val="bg1"/>
              </a:solidFill>
              <a:latin typeface="Times New Roman" pitchFamily="18" charset="0"/>
              <a:sym typeface="Times New Roman" pitchFamily="18" charset="0"/>
            </a:endParaRPr>
          </a:p>
        </p:txBody>
      </p:sp>
      <p:pic>
        <p:nvPicPr>
          <p:cNvPr id="2" name="图片 1">
            <a:extLst>
              <a:ext uri="{FF2B5EF4-FFF2-40B4-BE49-F238E27FC236}">
                <a16:creationId xmlns:a16="http://schemas.microsoft.com/office/drawing/2014/main" id="{2A31EA51-A6A9-4FE9-87C2-FCB178A66E3C}"/>
              </a:ext>
            </a:extLst>
          </p:cNvPr>
          <p:cNvPicPr>
            <a:picLocks noChangeAspect="1"/>
          </p:cNvPicPr>
          <p:nvPr/>
        </p:nvPicPr>
        <p:blipFill>
          <a:blip r:embed="rId3"/>
          <a:stretch>
            <a:fillRect/>
          </a:stretch>
        </p:blipFill>
        <p:spPr>
          <a:xfrm>
            <a:off x="2236135" y="1506432"/>
            <a:ext cx="7719729" cy="4884843"/>
          </a:xfrm>
          <a:prstGeom prst="rect">
            <a:avLst/>
          </a:prstGeom>
        </p:spPr>
      </p:pic>
    </p:spTree>
    <p:extLst>
      <p:ext uri="{BB962C8B-B14F-4D97-AF65-F5344CB8AC3E}">
        <p14:creationId xmlns:p14="http://schemas.microsoft.com/office/powerpoint/2010/main" val="1332508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Boundary Conditions——</a:t>
            </a:r>
            <a:r>
              <a:rPr lang="zh-CN" altLang="en-US" sz="3600" dirty="0">
                <a:solidFill>
                  <a:schemeClr val="bg1"/>
                </a:solidFill>
              </a:rPr>
              <a:t>边界值分析法</a:t>
            </a:r>
            <a:r>
              <a:rPr lang="en-US" altLang="zh-CN" sz="3600" dirty="0">
                <a:solidFill>
                  <a:schemeClr val="bg1"/>
                </a:solidFill>
              </a:rPr>
              <a:t> </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13" name="矩形 12">
            <a:extLst>
              <a:ext uri="{FF2B5EF4-FFF2-40B4-BE49-F238E27FC236}">
                <a16:creationId xmlns:a16="http://schemas.microsoft.com/office/drawing/2014/main" id="{630414E8-21C1-4E47-B956-5345FD8CC629}"/>
              </a:ext>
            </a:extLst>
          </p:cNvPr>
          <p:cNvSpPr/>
          <p:nvPr/>
        </p:nvSpPr>
        <p:spPr>
          <a:xfrm>
            <a:off x="76199" y="1376186"/>
            <a:ext cx="11773624" cy="1106200"/>
          </a:xfrm>
          <a:prstGeom prst="rect">
            <a:avLst/>
          </a:prstGeom>
          <a:noFill/>
        </p:spPr>
        <p:txBody>
          <a:bodyPr wrap="square">
            <a:spAutoFit/>
          </a:bodyPr>
          <a:lstStyle/>
          <a:p>
            <a:pPr marL="457200" indent="-457200">
              <a:buFont typeface="Wingdings" panose="05000000000000000000" pitchFamily="2" charset="2"/>
              <a:buChar char="n"/>
            </a:pPr>
            <a:r>
              <a:rPr lang="zh-CN" altLang="en-US" sz="2800" b="1" dirty="0">
                <a:solidFill>
                  <a:schemeClr val="bg1">
                    <a:lumMod val="10000"/>
                  </a:schemeClr>
                </a:solidFill>
              </a:rPr>
              <a:t>程序的一些错误往往发生在边界处理上</a:t>
            </a:r>
            <a:endParaRPr lang="en-US" altLang="zh-CN" sz="2800" b="1" dirty="0">
              <a:solidFill>
                <a:schemeClr val="bg1">
                  <a:lumMod val="10000"/>
                </a:schemeClr>
              </a:solidFill>
            </a:endParaRPr>
          </a:p>
          <a:p>
            <a:pPr marL="457200" indent="-457200">
              <a:lnSpc>
                <a:spcPct val="150000"/>
              </a:lnSpc>
              <a:buFont typeface="Wingdings" panose="05000000000000000000" pitchFamily="2" charset="2"/>
              <a:buChar char="n"/>
            </a:pPr>
            <a:r>
              <a:rPr lang="zh-CN" altLang="en-US" sz="2800" b="1" dirty="0">
                <a:solidFill>
                  <a:srgbClr val="C00000"/>
                </a:solidFill>
              </a:rPr>
              <a:t>对软件输入或输出边界进行测试的一种方法，作为等价类划分法的补充</a:t>
            </a:r>
            <a:endParaRPr lang="en-US" altLang="zh-CN" sz="2800" b="1" dirty="0">
              <a:solidFill>
                <a:srgbClr val="C00000"/>
              </a:solidFill>
            </a:endParaRPr>
          </a:p>
        </p:txBody>
      </p:sp>
      <p:sp>
        <p:nvSpPr>
          <p:cNvPr id="14" name="矩形 13">
            <a:extLst>
              <a:ext uri="{FF2B5EF4-FFF2-40B4-BE49-F238E27FC236}">
                <a16:creationId xmlns:a16="http://schemas.microsoft.com/office/drawing/2014/main" id="{C34A6DDB-AE70-462A-802A-E6CF249A811C}"/>
              </a:ext>
            </a:extLst>
          </p:cNvPr>
          <p:cNvSpPr/>
          <p:nvPr/>
        </p:nvSpPr>
        <p:spPr>
          <a:xfrm>
            <a:off x="76199" y="2558986"/>
            <a:ext cx="11773624" cy="523220"/>
          </a:xfrm>
          <a:prstGeom prst="rect">
            <a:avLst/>
          </a:prstGeom>
          <a:noFill/>
        </p:spPr>
        <p:txBody>
          <a:bodyPr wrap="square">
            <a:spAutoFit/>
          </a:bodyPr>
          <a:lstStyle/>
          <a:p>
            <a:pPr marL="457200" indent="-457200">
              <a:buFont typeface="Wingdings" panose="05000000000000000000" pitchFamily="2" charset="2"/>
              <a:buChar char="n"/>
            </a:pPr>
            <a:r>
              <a:rPr lang="zh-CN" altLang="en-US" sz="2400" b="1" dirty="0">
                <a:solidFill>
                  <a:srgbClr val="C00000"/>
                </a:solidFill>
              </a:rPr>
              <a:t>边界条件：</a:t>
            </a:r>
            <a:r>
              <a:rPr lang="zh-CN" altLang="en-US" sz="2400" b="1" dirty="0">
                <a:solidFill>
                  <a:schemeClr val="bg1">
                    <a:lumMod val="10000"/>
                  </a:schemeClr>
                </a:solidFill>
              </a:rPr>
              <a:t>软件运行在计划操作界限的边界的情况</a:t>
            </a:r>
            <a:r>
              <a:rPr lang="zh-CN" altLang="en-US" sz="2800" b="1" dirty="0">
                <a:solidFill>
                  <a:schemeClr val="bg1">
                    <a:lumMod val="10000"/>
                  </a:schemeClr>
                </a:solidFill>
              </a:rPr>
              <a:t>。</a:t>
            </a:r>
          </a:p>
        </p:txBody>
      </p:sp>
      <p:sp>
        <p:nvSpPr>
          <p:cNvPr id="8" name="矩形 7">
            <a:extLst>
              <a:ext uri="{FF2B5EF4-FFF2-40B4-BE49-F238E27FC236}">
                <a16:creationId xmlns:a16="http://schemas.microsoft.com/office/drawing/2014/main" id="{4B12E4CB-424F-455A-9C01-A5F82385B00D}"/>
              </a:ext>
            </a:extLst>
          </p:cNvPr>
          <p:cNvSpPr/>
          <p:nvPr/>
        </p:nvSpPr>
        <p:spPr>
          <a:xfrm>
            <a:off x="111711" y="3252575"/>
            <a:ext cx="11773624" cy="1323439"/>
          </a:xfrm>
          <a:prstGeom prst="rect">
            <a:avLst/>
          </a:prstGeom>
          <a:noFill/>
        </p:spPr>
        <p:txBody>
          <a:bodyPr wrap="square">
            <a:spAutoFit/>
          </a:bodyPr>
          <a:lstStyle/>
          <a:p>
            <a:pPr marL="457200" indent="-457200">
              <a:buFont typeface="Wingdings" panose="05000000000000000000" pitchFamily="2" charset="2"/>
              <a:buChar char="n"/>
            </a:pPr>
            <a:r>
              <a:rPr lang="zh-CN" altLang="en-US" sz="2400" b="1" dirty="0">
                <a:solidFill>
                  <a:srgbClr val="C00000"/>
                </a:solidFill>
              </a:rPr>
              <a:t>一些可能出现边界条件：</a:t>
            </a:r>
            <a:endParaRPr lang="en-US" altLang="zh-CN" sz="2400" b="1" dirty="0">
              <a:solidFill>
                <a:srgbClr val="C00000"/>
              </a:solidFill>
            </a:endParaRPr>
          </a:p>
          <a:p>
            <a:pPr marL="457200" indent="-457200">
              <a:buFont typeface="Wingdings" panose="05000000000000000000" pitchFamily="2" charset="2"/>
              <a:buChar char="p"/>
            </a:pPr>
            <a:r>
              <a:rPr lang="en-US" altLang="zh-CN" sz="2800" b="1" dirty="0">
                <a:solidFill>
                  <a:schemeClr val="bg1">
                    <a:lumMod val="10000"/>
                  </a:schemeClr>
                </a:solidFill>
              </a:rPr>
              <a:t>Numeric </a:t>
            </a:r>
            <a:r>
              <a:rPr lang="zh-CN" altLang="en-US" sz="2800" b="1" dirty="0">
                <a:solidFill>
                  <a:schemeClr val="bg1">
                    <a:lumMod val="10000"/>
                  </a:schemeClr>
                </a:solidFill>
              </a:rPr>
              <a:t>数值</a:t>
            </a:r>
            <a:r>
              <a:rPr lang="en-US" altLang="zh-CN" sz="2800" b="1" dirty="0">
                <a:solidFill>
                  <a:schemeClr val="bg1">
                    <a:lumMod val="10000"/>
                  </a:schemeClr>
                </a:solidFill>
              </a:rPr>
              <a:t>         Speed   </a:t>
            </a:r>
            <a:r>
              <a:rPr lang="zh-CN" altLang="en-US" sz="2800" b="1" dirty="0">
                <a:solidFill>
                  <a:schemeClr val="bg1">
                    <a:lumMod val="10000"/>
                  </a:schemeClr>
                </a:solidFill>
              </a:rPr>
              <a:t>速度</a:t>
            </a:r>
            <a:r>
              <a:rPr lang="en-US" altLang="zh-CN" sz="2800" b="1" dirty="0">
                <a:solidFill>
                  <a:schemeClr val="bg1">
                    <a:lumMod val="10000"/>
                  </a:schemeClr>
                </a:solidFill>
              </a:rPr>
              <a:t>         Character  </a:t>
            </a:r>
            <a:r>
              <a:rPr lang="zh-CN" altLang="en-US" sz="2800" b="1" dirty="0">
                <a:solidFill>
                  <a:schemeClr val="bg1">
                    <a:lumMod val="10000"/>
                  </a:schemeClr>
                </a:solidFill>
              </a:rPr>
              <a:t>字符</a:t>
            </a:r>
            <a:endParaRPr lang="en-US" altLang="zh-CN" sz="2800" b="1" dirty="0">
              <a:solidFill>
                <a:schemeClr val="bg1">
                  <a:lumMod val="10000"/>
                </a:schemeClr>
              </a:solidFill>
            </a:endParaRPr>
          </a:p>
          <a:p>
            <a:pPr marL="457200" indent="-457200">
              <a:buFont typeface="Wingdings" panose="05000000000000000000" pitchFamily="2" charset="2"/>
              <a:buChar char="p"/>
            </a:pPr>
            <a:r>
              <a:rPr lang="en-US" altLang="zh-CN" sz="2800" b="1" dirty="0">
                <a:solidFill>
                  <a:schemeClr val="bg1">
                    <a:lumMod val="10000"/>
                  </a:schemeClr>
                </a:solidFill>
              </a:rPr>
              <a:t>Location   </a:t>
            </a:r>
            <a:r>
              <a:rPr lang="zh-CN" altLang="en-US" sz="2800" b="1" dirty="0">
                <a:solidFill>
                  <a:schemeClr val="bg1">
                    <a:lumMod val="10000"/>
                  </a:schemeClr>
                </a:solidFill>
              </a:rPr>
              <a:t>地点</a:t>
            </a:r>
            <a:r>
              <a:rPr lang="en-US" altLang="zh-CN" sz="2800" b="1" dirty="0">
                <a:solidFill>
                  <a:schemeClr val="bg1">
                    <a:lumMod val="10000"/>
                  </a:schemeClr>
                </a:solidFill>
              </a:rPr>
              <a:t>       Position  </a:t>
            </a:r>
            <a:r>
              <a:rPr lang="zh-CN" altLang="en-US" sz="2800" b="1" dirty="0">
                <a:solidFill>
                  <a:schemeClr val="bg1">
                    <a:lumMod val="10000"/>
                  </a:schemeClr>
                </a:solidFill>
              </a:rPr>
              <a:t>位置</a:t>
            </a:r>
            <a:r>
              <a:rPr lang="en-US" altLang="zh-CN" sz="2800" b="1" dirty="0">
                <a:solidFill>
                  <a:schemeClr val="bg1">
                    <a:lumMod val="10000"/>
                  </a:schemeClr>
                </a:solidFill>
              </a:rPr>
              <a:t>        Size    </a:t>
            </a:r>
            <a:r>
              <a:rPr lang="zh-CN" altLang="en-US" sz="2800" b="1" dirty="0">
                <a:solidFill>
                  <a:schemeClr val="bg1">
                    <a:lumMod val="10000"/>
                  </a:schemeClr>
                </a:solidFill>
              </a:rPr>
              <a:t>尺寸</a:t>
            </a:r>
            <a:r>
              <a:rPr lang="en-US" altLang="zh-CN" sz="2800" b="1" dirty="0">
                <a:solidFill>
                  <a:schemeClr val="bg1">
                    <a:lumMod val="10000"/>
                  </a:schemeClr>
                </a:solidFill>
              </a:rPr>
              <a:t>        Quantity </a:t>
            </a:r>
            <a:r>
              <a:rPr lang="zh-CN" altLang="en-US" sz="2800" b="1" dirty="0">
                <a:solidFill>
                  <a:schemeClr val="bg1">
                    <a:lumMod val="10000"/>
                  </a:schemeClr>
                </a:solidFill>
              </a:rPr>
              <a:t>数量</a:t>
            </a:r>
            <a:r>
              <a:rPr lang="en-US" altLang="zh-CN" sz="2800" b="1" dirty="0">
                <a:solidFill>
                  <a:schemeClr val="bg1">
                    <a:lumMod val="10000"/>
                  </a:schemeClr>
                </a:solidFill>
              </a:rPr>
              <a:t> </a:t>
            </a:r>
            <a:endParaRPr lang="zh-CN" altLang="en-US" sz="2800" b="1" dirty="0">
              <a:solidFill>
                <a:schemeClr val="bg1">
                  <a:lumMod val="10000"/>
                </a:schemeClr>
              </a:solidFill>
            </a:endParaRPr>
          </a:p>
        </p:txBody>
      </p:sp>
      <p:sp>
        <p:nvSpPr>
          <p:cNvPr id="9" name="矩形 8">
            <a:extLst>
              <a:ext uri="{FF2B5EF4-FFF2-40B4-BE49-F238E27FC236}">
                <a16:creationId xmlns:a16="http://schemas.microsoft.com/office/drawing/2014/main" id="{1D1BF15E-8FE2-4C4D-A0CC-1701BBB238B7}"/>
              </a:ext>
            </a:extLst>
          </p:cNvPr>
          <p:cNvSpPr/>
          <p:nvPr/>
        </p:nvSpPr>
        <p:spPr>
          <a:xfrm>
            <a:off x="111711" y="4650475"/>
            <a:ext cx="11773624" cy="1815882"/>
          </a:xfrm>
          <a:prstGeom prst="rect">
            <a:avLst/>
          </a:prstGeom>
          <a:noFill/>
        </p:spPr>
        <p:txBody>
          <a:bodyPr wrap="square">
            <a:spAutoFit/>
          </a:bodyPr>
          <a:lstStyle/>
          <a:p>
            <a:pPr marL="457200" indent="-457200">
              <a:buFont typeface="Wingdings" panose="05000000000000000000" pitchFamily="2" charset="2"/>
              <a:buChar char="p"/>
            </a:pPr>
            <a:r>
              <a:rPr lang="en-US" altLang="zh-CN" sz="2800" b="1" dirty="0">
                <a:solidFill>
                  <a:schemeClr val="bg1">
                    <a:lumMod val="10000"/>
                  </a:schemeClr>
                </a:solidFill>
              </a:rPr>
              <a:t> First/ Last                  Min/ Max        Start/ Finish              Over/ Under        Empty/ Full                Shortest/ Longest        Slowest/ Fastest       </a:t>
            </a:r>
          </a:p>
          <a:p>
            <a:r>
              <a:rPr lang="en-US" altLang="zh-CN" sz="2800" b="1" dirty="0">
                <a:solidFill>
                  <a:schemeClr val="bg1">
                    <a:lumMod val="10000"/>
                  </a:schemeClr>
                </a:solidFill>
              </a:rPr>
              <a:t>     Soonest/ Latest        Largest/ Smallest      Highest/ Lowest        </a:t>
            </a:r>
          </a:p>
          <a:p>
            <a:r>
              <a:rPr lang="en-US" altLang="zh-CN" sz="2800" b="1" dirty="0">
                <a:solidFill>
                  <a:schemeClr val="bg1">
                    <a:lumMod val="10000"/>
                  </a:schemeClr>
                </a:solidFill>
              </a:rPr>
              <a:t>     Next-To/ Farthest-From  •  </a:t>
            </a:r>
            <a:endParaRPr lang="zh-CN" altLang="en-US" sz="2800" b="1" dirty="0">
              <a:solidFill>
                <a:schemeClr val="bg1">
                  <a:lumMod val="10000"/>
                </a:schemeClr>
              </a:solidFill>
            </a:endParaRPr>
          </a:p>
        </p:txBody>
      </p:sp>
    </p:spTree>
    <p:extLst>
      <p:ext uri="{BB962C8B-B14F-4D97-AF65-F5344CB8AC3E}">
        <p14:creationId xmlns:p14="http://schemas.microsoft.com/office/powerpoint/2010/main" val="389869031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Boundary Conditions——</a:t>
            </a:r>
            <a:r>
              <a:rPr lang="zh-CN" altLang="en-US" sz="3600" dirty="0">
                <a:solidFill>
                  <a:schemeClr val="bg1"/>
                </a:solidFill>
              </a:rPr>
              <a:t>边界值分析法</a:t>
            </a:r>
            <a:r>
              <a:rPr lang="en-US" altLang="zh-CN" sz="3600" dirty="0">
                <a:solidFill>
                  <a:schemeClr val="bg1"/>
                </a:solidFill>
              </a:rPr>
              <a:t> </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3" name="矩形 2">
            <a:extLst>
              <a:ext uri="{FF2B5EF4-FFF2-40B4-BE49-F238E27FC236}">
                <a16:creationId xmlns:a16="http://schemas.microsoft.com/office/drawing/2014/main" id="{9A4C06A0-42EA-43C1-A8D6-54F5FE8F75BD}"/>
              </a:ext>
            </a:extLst>
          </p:cNvPr>
          <p:cNvSpPr/>
          <p:nvPr/>
        </p:nvSpPr>
        <p:spPr>
          <a:xfrm>
            <a:off x="508986" y="2088982"/>
            <a:ext cx="8892466" cy="2806025"/>
          </a:xfrm>
          <a:prstGeom prst="rect">
            <a:avLst/>
          </a:prstGeom>
        </p:spPr>
        <p:txBody>
          <a:bodyPr wrap="square">
            <a:spAutoFit/>
          </a:bodyPr>
          <a:lstStyle/>
          <a:p>
            <a:pPr>
              <a:lnSpc>
                <a:spcPct val="150000"/>
              </a:lnSpc>
            </a:pPr>
            <a:r>
              <a:rPr lang="zh-CN" altLang="en-US" sz="2400" dirty="0">
                <a:solidFill>
                  <a:srgbClr val="333333"/>
                </a:solidFill>
                <a:latin typeface="arial" panose="020B0604020202020204" pitchFamily="34" charset="0"/>
              </a:rPr>
              <a:t>（</a:t>
            </a:r>
            <a:r>
              <a:rPr lang="en-US" altLang="zh-CN" sz="2400" dirty="0">
                <a:solidFill>
                  <a:srgbClr val="333333"/>
                </a:solidFill>
                <a:latin typeface="arial" panose="020B0604020202020204" pitchFamily="34" charset="0"/>
              </a:rPr>
              <a:t>1</a:t>
            </a:r>
            <a:r>
              <a:rPr lang="zh-CN" altLang="en-US" sz="2400" dirty="0">
                <a:solidFill>
                  <a:srgbClr val="333333"/>
                </a:solidFill>
                <a:latin typeface="arial" panose="020B0604020202020204" pitchFamily="34" charset="0"/>
              </a:rPr>
              <a:t>） 对</a:t>
            </a:r>
            <a:r>
              <a:rPr lang="en-US" altLang="zh-CN" sz="2400" dirty="0">
                <a:solidFill>
                  <a:srgbClr val="333333"/>
                </a:solidFill>
                <a:latin typeface="arial" panose="020B0604020202020204" pitchFamily="34" charset="0"/>
              </a:rPr>
              <a:t>16-bit </a:t>
            </a:r>
            <a:r>
              <a:rPr lang="zh-CN" altLang="en-US" sz="2400" dirty="0">
                <a:solidFill>
                  <a:srgbClr val="333333"/>
                </a:solidFill>
                <a:latin typeface="arial" panose="020B0604020202020204" pitchFamily="34" charset="0"/>
              </a:rPr>
              <a:t>的整数而言 </a:t>
            </a:r>
            <a:r>
              <a:rPr lang="en-US" altLang="zh-CN" sz="2400" dirty="0">
                <a:solidFill>
                  <a:srgbClr val="333333"/>
                </a:solidFill>
                <a:latin typeface="arial" panose="020B0604020202020204" pitchFamily="34" charset="0"/>
              </a:rPr>
              <a:t>32767 </a:t>
            </a:r>
            <a:r>
              <a:rPr lang="zh-CN" altLang="en-US" sz="2400" dirty="0">
                <a:solidFill>
                  <a:srgbClr val="333333"/>
                </a:solidFill>
                <a:latin typeface="arial" panose="020B0604020202020204" pitchFamily="34" charset="0"/>
              </a:rPr>
              <a:t>和 </a:t>
            </a:r>
            <a:r>
              <a:rPr lang="en-US" altLang="zh-CN" sz="2400" dirty="0">
                <a:solidFill>
                  <a:srgbClr val="333333"/>
                </a:solidFill>
                <a:latin typeface="arial" panose="020B0604020202020204" pitchFamily="34" charset="0"/>
              </a:rPr>
              <a:t>-32768 </a:t>
            </a:r>
            <a:r>
              <a:rPr lang="zh-CN" altLang="en-US" sz="2400" dirty="0">
                <a:solidFill>
                  <a:srgbClr val="333333"/>
                </a:solidFill>
                <a:latin typeface="arial" panose="020B0604020202020204" pitchFamily="34" charset="0"/>
              </a:rPr>
              <a:t>是边界；</a:t>
            </a:r>
          </a:p>
          <a:p>
            <a:pPr>
              <a:lnSpc>
                <a:spcPct val="150000"/>
              </a:lnSpc>
            </a:pPr>
            <a:r>
              <a:rPr lang="zh-CN" altLang="en-US" sz="2400" dirty="0">
                <a:solidFill>
                  <a:srgbClr val="333333"/>
                </a:solidFill>
                <a:latin typeface="arial" panose="020B0604020202020204" pitchFamily="34" charset="0"/>
              </a:rPr>
              <a:t>（</a:t>
            </a:r>
            <a:r>
              <a:rPr lang="en-US" altLang="zh-CN" sz="2400" dirty="0">
                <a:solidFill>
                  <a:srgbClr val="333333"/>
                </a:solidFill>
                <a:latin typeface="arial" panose="020B0604020202020204" pitchFamily="34" charset="0"/>
              </a:rPr>
              <a:t>2</a:t>
            </a:r>
            <a:r>
              <a:rPr lang="zh-CN" altLang="en-US" sz="2400" dirty="0">
                <a:solidFill>
                  <a:srgbClr val="333333"/>
                </a:solidFill>
                <a:latin typeface="arial" panose="020B0604020202020204" pitchFamily="34" charset="0"/>
              </a:rPr>
              <a:t>）屏幕上光标在最左上、最右下位置；</a:t>
            </a:r>
          </a:p>
          <a:p>
            <a:pPr>
              <a:lnSpc>
                <a:spcPct val="150000"/>
              </a:lnSpc>
            </a:pPr>
            <a:r>
              <a:rPr lang="zh-CN" altLang="en-US" sz="2400" dirty="0">
                <a:solidFill>
                  <a:srgbClr val="333333"/>
                </a:solidFill>
                <a:latin typeface="arial" panose="020B0604020202020204" pitchFamily="34" charset="0"/>
              </a:rPr>
              <a:t>（</a:t>
            </a:r>
            <a:r>
              <a:rPr lang="en-US" altLang="zh-CN" sz="2400" dirty="0">
                <a:solidFill>
                  <a:srgbClr val="333333"/>
                </a:solidFill>
                <a:latin typeface="arial" panose="020B0604020202020204" pitchFamily="34" charset="0"/>
              </a:rPr>
              <a:t>3</a:t>
            </a:r>
            <a:r>
              <a:rPr lang="zh-CN" altLang="en-US" sz="2400" dirty="0">
                <a:solidFill>
                  <a:srgbClr val="333333"/>
                </a:solidFill>
                <a:latin typeface="arial" panose="020B0604020202020204" pitchFamily="34" charset="0"/>
              </a:rPr>
              <a:t>） 报表的第一行和最后一行；</a:t>
            </a:r>
          </a:p>
          <a:p>
            <a:pPr>
              <a:lnSpc>
                <a:spcPct val="150000"/>
              </a:lnSpc>
            </a:pPr>
            <a:r>
              <a:rPr lang="zh-CN" altLang="en-US" sz="2400" dirty="0">
                <a:solidFill>
                  <a:srgbClr val="333333"/>
                </a:solidFill>
                <a:latin typeface="arial" panose="020B0604020202020204" pitchFamily="34" charset="0"/>
              </a:rPr>
              <a:t>（</a:t>
            </a:r>
            <a:r>
              <a:rPr lang="en-US" altLang="zh-CN" sz="2400" dirty="0">
                <a:solidFill>
                  <a:srgbClr val="333333"/>
                </a:solidFill>
                <a:latin typeface="arial" panose="020B0604020202020204" pitchFamily="34" charset="0"/>
              </a:rPr>
              <a:t>4</a:t>
            </a:r>
            <a:r>
              <a:rPr lang="zh-CN" altLang="en-US" sz="2400" dirty="0">
                <a:solidFill>
                  <a:srgbClr val="333333"/>
                </a:solidFill>
                <a:latin typeface="arial" panose="020B0604020202020204" pitchFamily="34" charset="0"/>
              </a:rPr>
              <a:t>） 数组元素的第一个和最后一个；</a:t>
            </a:r>
          </a:p>
          <a:p>
            <a:pPr>
              <a:lnSpc>
                <a:spcPct val="150000"/>
              </a:lnSpc>
            </a:pPr>
            <a:r>
              <a:rPr lang="zh-CN" altLang="en-US" sz="2400" dirty="0">
                <a:solidFill>
                  <a:srgbClr val="333333"/>
                </a:solidFill>
                <a:latin typeface="arial" panose="020B0604020202020204" pitchFamily="34" charset="0"/>
              </a:rPr>
              <a:t>（</a:t>
            </a:r>
            <a:r>
              <a:rPr lang="en-US" altLang="zh-CN" sz="2400" dirty="0">
                <a:solidFill>
                  <a:srgbClr val="333333"/>
                </a:solidFill>
                <a:latin typeface="arial" panose="020B0604020202020204" pitchFamily="34" charset="0"/>
              </a:rPr>
              <a:t>5</a:t>
            </a:r>
            <a:r>
              <a:rPr lang="zh-CN" altLang="en-US" sz="2400" dirty="0">
                <a:solidFill>
                  <a:srgbClr val="333333"/>
                </a:solidFill>
                <a:latin typeface="arial" panose="020B0604020202020204" pitchFamily="34" charset="0"/>
              </a:rPr>
              <a:t>） 循环的第 </a:t>
            </a:r>
            <a:r>
              <a:rPr lang="en-US" altLang="zh-CN" sz="2400" dirty="0">
                <a:solidFill>
                  <a:srgbClr val="333333"/>
                </a:solidFill>
                <a:latin typeface="arial" panose="020B0604020202020204" pitchFamily="34" charset="0"/>
              </a:rPr>
              <a:t>0 </a:t>
            </a:r>
            <a:r>
              <a:rPr lang="zh-CN" altLang="en-US" sz="2400" dirty="0">
                <a:solidFill>
                  <a:srgbClr val="333333"/>
                </a:solidFill>
                <a:latin typeface="arial" panose="020B0604020202020204" pitchFamily="34" charset="0"/>
              </a:rPr>
              <a:t>次、第 </a:t>
            </a:r>
            <a:r>
              <a:rPr lang="en-US" altLang="zh-CN" sz="2400" dirty="0">
                <a:solidFill>
                  <a:srgbClr val="333333"/>
                </a:solidFill>
                <a:latin typeface="arial" panose="020B0604020202020204" pitchFamily="34" charset="0"/>
              </a:rPr>
              <a:t>1 </a:t>
            </a:r>
            <a:r>
              <a:rPr lang="zh-CN" altLang="en-US" sz="2400" dirty="0">
                <a:solidFill>
                  <a:srgbClr val="333333"/>
                </a:solidFill>
                <a:latin typeface="arial" panose="020B0604020202020204" pitchFamily="34" charset="0"/>
              </a:rPr>
              <a:t>次和倒数第 </a:t>
            </a:r>
            <a:r>
              <a:rPr lang="en-US" altLang="zh-CN" sz="2400" dirty="0">
                <a:solidFill>
                  <a:srgbClr val="333333"/>
                </a:solidFill>
                <a:latin typeface="arial" panose="020B0604020202020204" pitchFamily="34" charset="0"/>
              </a:rPr>
              <a:t>2 </a:t>
            </a:r>
            <a:r>
              <a:rPr lang="zh-CN" altLang="en-US" sz="2400" dirty="0">
                <a:solidFill>
                  <a:srgbClr val="333333"/>
                </a:solidFill>
                <a:latin typeface="arial" panose="020B0604020202020204" pitchFamily="34" charset="0"/>
              </a:rPr>
              <a:t>次、最后一次。</a:t>
            </a:r>
            <a:endParaRPr lang="zh-CN" altLang="en-US" sz="2400" b="0" i="0" u="none" strike="noStrike"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177042101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Boundary Conditions——</a:t>
            </a:r>
            <a:r>
              <a:rPr lang="zh-CN" altLang="en-US" sz="3600" dirty="0">
                <a:solidFill>
                  <a:schemeClr val="bg1"/>
                </a:solidFill>
              </a:rPr>
              <a:t>边界值分析法</a:t>
            </a:r>
            <a:r>
              <a:rPr lang="en-US" altLang="zh-CN" sz="3600" dirty="0">
                <a:solidFill>
                  <a:schemeClr val="bg1"/>
                </a:solidFill>
              </a:rPr>
              <a:t> </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13" name="矩形 12">
            <a:extLst>
              <a:ext uri="{FF2B5EF4-FFF2-40B4-BE49-F238E27FC236}">
                <a16:creationId xmlns:a16="http://schemas.microsoft.com/office/drawing/2014/main" id="{630414E8-21C1-4E47-B956-5345FD8CC629}"/>
              </a:ext>
            </a:extLst>
          </p:cNvPr>
          <p:cNvSpPr/>
          <p:nvPr/>
        </p:nvSpPr>
        <p:spPr>
          <a:xfrm>
            <a:off x="76199" y="1376186"/>
            <a:ext cx="11773624" cy="523220"/>
          </a:xfrm>
          <a:prstGeom prst="rect">
            <a:avLst/>
          </a:prstGeom>
          <a:noFill/>
        </p:spPr>
        <p:txBody>
          <a:bodyPr wrap="square">
            <a:spAutoFit/>
          </a:bodyPr>
          <a:lstStyle/>
          <a:p>
            <a:pPr marL="457200" indent="-457200">
              <a:buFont typeface="Wingdings" panose="05000000000000000000" pitchFamily="2" charset="2"/>
              <a:buChar char="n"/>
            </a:pPr>
            <a:r>
              <a:rPr lang="en-US" altLang="zh-CN" sz="2800" b="1" dirty="0">
                <a:solidFill>
                  <a:schemeClr val="bg1">
                    <a:lumMod val="10000"/>
                  </a:schemeClr>
                </a:solidFill>
              </a:rPr>
              <a:t>5</a:t>
            </a:r>
            <a:r>
              <a:rPr lang="zh-CN" altLang="en-US" sz="2800" b="1" dirty="0">
                <a:solidFill>
                  <a:schemeClr val="bg1">
                    <a:lumMod val="10000"/>
                  </a:schemeClr>
                </a:solidFill>
              </a:rPr>
              <a:t>点</a:t>
            </a:r>
          </a:p>
        </p:txBody>
      </p:sp>
      <p:sp>
        <p:nvSpPr>
          <p:cNvPr id="2" name="矩形 1">
            <a:extLst>
              <a:ext uri="{FF2B5EF4-FFF2-40B4-BE49-F238E27FC236}">
                <a16:creationId xmlns:a16="http://schemas.microsoft.com/office/drawing/2014/main" id="{58F6C00C-06D6-4B46-8DF3-CA40FA6B102A}"/>
              </a:ext>
            </a:extLst>
          </p:cNvPr>
          <p:cNvSpPr/>
          <p:nvPr/>
        </p:nvSpPr>
        <p:spPr>
          <a:xfrm>
            <a:off x="235526" y="2007564"/>
            <a:ext cx="11614297" cy="1631216"/>
          </a:xfrm>
          <a:prstGeom prst="rect">
            <a:avLst/>
          </a:prstGeom>
        </p:spPr>
        <p:txBody>
          <a:bodyPr wrap="square">
            <a:spAutoFit/>
          </a:bodyPr>
          <a:lstStyle/>
          <a:p>
            <a:r>
              <a:rPr lang="zh-CN" altLang="en-US" sz="2000" dirty="0">
                <a:solidFill>
                  <a:srgbClr val="000000"/>
                </a:solidFill>
                <a:latin typeface="&amp;quot"/>
              </a:rPr>
              <a:t>（</a:t>
            </a:r>
            <a:r>
              <a:rPr lang="en-US" altLang="zh-CN" sz="2000" dirty="0">
                <a:solidFill>
                  <a:srgbClr val="000000"/>
                </a:solidFill>
                <a:latin typeface="&amp;quot"/>
              </a:rPr>
              <a:t>1</a:t>
            </a:r>
            <a:r>
              <a:rPr lang="zh-CN" altLang="en-US" sz="2000" dirty="0">
                <a:solidFill>
                  <a:srgbClr val="000000"/>
                </a:solidFill>
                <a:latin typeface="&amp;quot"/>
              </a:rPr>
              <a:t>）</a:t>
            </a:r>
            <a:r>
              <a:rPr lang="zh-CN" altLang="en-US" sz="2000" b="1" dirty="0">
                <a:solidFill>
                  <a:srgbClr val="CC3300"/>
                </a:solidFill>
                <a:latin typeface="黑体" panose="02010609060101010101" pitchFamily="49" charset="-122"/>
                <a:ea typeface="黑体" panose="02010609060101010101" pitchFamily="49" charset="-122"/>
              </a:rPr>
              <a:t>上点：是指边界上的点，</a:t>
            </a:r>
            <a:r>
              <a:rPr lang="zh-CN" altLang="en-US" sz="2000" dirty="0">
                <a:solidFill>
                  <a:srgbClr val="000000"/>
                </a:solidFill>
                <a:latin typeface="&amp;quot"/>
              </a:rPr>
              <a:t>如果域的边界是闭区间的，上点就是在域范围内，如果是开区间的话，上点就是在域范围外。</a:t>
            </a:r>
            <a:endParaRPr lang="zh-CN" altLang="en-US" sz="2000" dirty="0">
              <a:solidFill>
                <a:srgbClr val="000000"/>
              </a:solidFill>
              <a:latin typeface="Verdana" panose="020B0604030504040204" pitchFamily="34" charset="0"/>
            </a:endParaRPr>
          </a:p>
          <a:p>
            <a:r>
              <a:rPr lang="zh-CN" altLang="en-US" sz="2000" dirty="0">
                <a:solidFill>
                  <a:srgbClr val="000000"/>
                </a:solidFill>
                <a:latin typeface="&amp;quot"/>
              </a:rPr>
              <a:t>（</a:t>
            </a:r>
            <a:r>
              <a:rPr lang="en-US" altLang="zh-CN" sz="2000" dirty="0">
                <a:solidFill>
                  <a:srgbClr val="000000"/>
                </a:solidFill>
                <a:latin typeface="&amp;quot"/>
              </a:rPr>
              <a:t>2</a:t>
            </a:r>
            <a:r>
              <a:rPr lang="zh-CN" altLang="en-US" sz="2000" dirty="0">
                <a:solidFill>
                  <a:srgbClr val="000000"/>
                </a:solidFill>
                <a:latin typeface="&amp;quot"/>
              </a:rPr>
              <a:t>）</a:t>
            </a:r>
            <a:r>
              <a:rPr lang="zh-CN" altLang="en-US" sz="2000" b="1" dirty="0">
                <a:solidFill>
                  <a:srgbClr val="CC3300"/>
                </a:solidFill>
                <a:latin typeface="黑体" panose="02010609060101010101" pitchFamily="49" charset="-122"/>
                <a:ea typeface="黑体" panose="02010609060101010101" pitchFamily="49" charset="-122"/>
              </a:rPr>
              <a:t>离点：是指离上点最近的点，</a:t>
            </a:r>
            <a:r>
              <a:rPr lang="zh-CN" altLang="en-US" sz="2000" dirty="0">
                <a:solidFill>
                  <a:srgbClr val="000000"/>
                </a:solidFill>
                <a:latin typeface="&amp;quot"/>
              </a:rPr>
              <a:t>如果域的边界是是开区间，那么离点就在范围域内，如果是闭区间，那么离点就在域范围外。</a:t>
            </a:r>
            <a:endParaRPr lang="zh-CN" altLang="en-US" sz="2000" dirty="0">
              <a:solidFill>
                <a:srgbClr val="000000"/>
              </a:solidFill>
              <a:latin typeface="Verdana" panose="020B0604030504040204" pitchFamily="34" charset="0"/>
            </a:endParaRPr>
          </a:p>
          <a:p>
            <a:r>
              <a:rPr lang="zh-CN" altLang="en-US" sz="2000" dirty="0">
                <a:solidFill>
                  <a:srgbClr val="000000"/>
                </a:solidFill>
                <a:latin typeface="&amp;quot"/>
              </a:rPr>
              <a:t>（</a:t>
            </a:r>
            <a:r>
              <a:rPr lang="en-US" altLang="zh-CN" sz="2000" dirty="0">
                <a:solidFill>
                  <a:srgbClr val="000000"/>
                </a:solidFill>
                <a:latin typeface="&amp;quot"/>
              </a:rPr>
              <a:t>3</a:t>
            </a:r>
            <a:r>
              <a:rPr lang="zh-CN" altLang="en-US" sz="2000" dirty="0">
                <a:solidFill>
                  <a:srgbClr val="000000"/>
                </a:solidFill>
                <a:latin typeface="&amp;quot"/>
              </a:rPr>
              <a:t>）</a:t>
            </a:r>
            <a:r>
              <a:rPr lang="zh-CN" altLang="en-US" sz="2000" b="1" dirty="0">
                <a:solidFill>
                  <a:srgbClr val="CC3300"/>
                </a:solidFill>
                <a:latin typeface="黑体" panose="02010609060101010101" pitchFamily="49" charset="-122"/>
                <a:ea typeface="黑体" panose="02010609060101010101" pitchFamily="49" charset="-122"/>
              </a:rPr>
              <a:t>内点：域内的任意一个点</a:t>
            </a:r>
            <a:r>
              <a:rPr lang="zh-CN" altLang="en-US" sz="2000" dirty="0">
                <a:solidFill>
                  <a:srgbClr val="000000"/>
                </a:solidFill>
                <a:latin typeface="&amp;quot"/>
              </a:rPr>
              <a:t>。</a:t>
            </a:r>
            <a:endParaRPr lang="zh-CN" altLang="en-US" sz="2000" dirty="0">
              <a:solidFill>
                <a:srgbClr val="000000"/>
              </a:solidFill>
              <a:latin typeface="Verdana" panose="020B0604030504040204" pitchFamily="34" charset="0"/>
            </a:endParaRPr>
          </a:p>
        </p:txBody>
      </p:sp>
      <p:sp>
        <p:nvSpPr>
          <p:cNvPr id="4" name="矩形 3">
            <a:extLst>
              <a:ext uri="{FF2B5EF4-FFF2-40B4-BE49-F238E27FC236}">
                <a16:creationId xmlns:a16="http://schemas.microsoft.com/office/drawing/2014/main" id="{6E64A207-7785-4D1A-90AB-3D1338A61CC8}"/>
              </a:ext>
            </a:extLst>
          </p:cNvPr>
          <p:cNvSpPr/>
          <p:nvPr/>
        </p:nvSpPr>
        <p:spPr>
          <a:xfrm>
            <a:off x="235526" y="4270159"/>
            <a:ext cx="11296567" cy="1938992"/>
          </a:xfrm>
          <a:prstGeom prst="rect">
            <a:avLst/>
          </a:prstGeom>
        </p:spPr>
        <p:txBody>
          <a:bodyPr wrap="square">
            <a:spAutoFit/>
          </a:bodyPr>
          <a:lstStyle/>
          <a:p>
            <a:r>
              <a:rPr lang="zh-CN" altLang="en-US" sz="2000" b="1" dirty="0">
                <a:solidFill>
                  <a:srgbClr val="000000"/>
                </a:solidFill>
                <a:latin typeface="&amp;quot"/>
              </a:rPr>
              <a:t>（</a:t>
            </a:r>
            <a:r>
              <a:rPr lang="en-US" altLang="zh-CN" sz="2000" b="1" dirty="0">
                <a:solidFill>
                  <a:srgbClr val="000000"/>
                </a:solidFill>
                <a:latin typeface="&amp;quot"/>
              </a:rPr>
              <a:t>1</a:t>
            </a:r>
            <a:r>
              <a:rPr lang="zh-CN" altLang="en-US" sz="2000" b="1" dirty="0">
                <a:solidFill>
                  <a:srgbClr val="000000"/>
                </a:solidFill>
                <a:latin typeface="&amp;quot"/>
              </a:rPr>
              <a:t>）区间为正整数值域</a:t>
            </a:r>
            <a:r>
              <a:rPr lang="en-US" altLang="zh-CN" sz="2000" b="1" dirty="0">
                <a:solidFill>
                  <a:srgbClr val="000000"/>
                </a:solidFill>
                <a:latin typeface="&amp;quot"/>
              </a:rPr>
              <a:t>[66,88]</a:t>
            </a:r>
            <a:r>
              <a:rPr lang="zh-CN" altLang="en-US" sz="2000" b="1" dirty="0">
                <a:solidFill>
                  <a:srgbClr val="000000"/>
                </a:solidFill>
                <a:latin typeface="&amp;quot"/>
              </a:rPr>
              <a:t>，上点就是</a:t>
            </a:r>
            <a:r>
              <a:rPr lang="en-US" altLang="zh-CN" sz="2000" b="1" dirty="0">
                <a:solidFill>
                  <a:srgbClr val="000000"/>
                </a:solidFill>
                <a:latin typeface="&amp;quot"/>
              </a:rPr>
              <a:t>66</a:t>
            </a:r>
            <a:r>
              <a:rPr lang="zh-CN" altLang="en-US" sz="2000" b="1" dirty="0">
                <a:solidFill>
                  <a:srgbClr val="000000"/>
                </a:solidFill>
                <a:latin typeface="&amp;quot"/>
              </a:rPr>
              <a:t>，</a:t>
            </a:r>
            <a:r>
              <a:rPr lang="en-US" altLang="zh-CN" sz="2000" b="1" dirty="0">
                <a:solidFill>
                  <a:srgbClr val="000000"/>
                </a:solidFill>
                <a:latin typeface="&amp;quot"/>
              </a:rPr>
              <a:t>88</a:t>
            </a:r>
            <a:r>
              <a:rPr lang="zh-CN" altLang="en-US" sz="2000" b="1" dirty="0">
                <a:solidFill>
                  <a:srgbClr val="000000"/>
                </a:solidFill>
                <a:latin typeface="&amp;quot"/>
              </a:rPr>
              <a:t>，并且都是在域范围内。内点就是域内得任意点，离点是</a:t>
            </a:r>
            <a:r>
              <a:rPr lang="en-US" altLang="zh-CN" sz="2000" b="1" dirty="0">
                <a:solidFill>
                  <a:srgbClr val="000000"/>
                </a:solidFill>
                <a:latin typeface="&amp;quot"/>
              </a:rPr>
              <a:t>65</a:t>
            </a:r>
            <a:r>
              <a:rPr lang="zh-CN" altLang="en-US" sz="2000" b="1" dirty="0">
                <a:solidFill>
                  <a:srgbClr val="000000"/>
                </a:solidFill>
                <a:latin typeface="&amp;quot"/>
              </a:rPr>
              <a:t>，</a:t>
            </a:r>
            <a:r>
              <a:rPr lang="en-US" altLang="zh-CN" sz="2000" b="1" dirty="0">
                <a:solidFill>
                  <a:srgbClr val="000000"/>
                </a:solidFill>
                <a:latin typeface="&amp;quot"/>
              </a:rPr>
              <a:t>89</a:t>
            </a:r>
            <a:r>
              <a:rPr lang="zh-CN" altLang="en-US" sz="2000" b="1" dirty="0">
                <a:solidFill>
                  <a:srgbClr val="000000"/>
                </a:solidFill>
                <a:latin typeface="&amp;quot"/>
              </a:rPr>
              <a:t>。</a:t>
            </a:r>
            <a:endParaRPr lang="zh-CN" altLang="en-US" sz="2000" b="1" dirty="0">
              <a:solidFill>
                <a:srgbClr val="000000"/>
              </a:solidFill>
              <a:latin typeface="Verdana" panose="020B0604030504040204" pitchFamily="34" charset="0"/>
            </a:endParaRPr>
          </a:p>
          <a:p>
            <a:r>
              <a:rPr lang="zh-CN" altLang="en-US" sz="2000" b="1" dirty="0">
                <a:solidFill>
                  <a:srgbClr val="000000"/>
                </a:solidFill>
                <a:latin typeface="&amp;quot"/>
              </a:rPr>
              <a:t>（</a:t>
            </a:r>
            <a:r>
              <a:rPr lang="en-US" altLang="zh-CN" sz="2000" b="1" dirty="0">
                <a:solidFill>
                  <a:srgbClr val="000000"/>
                </a:solidFill>
                <a:latin typeface="&amp;quot"/>
              </a:rPr>
              <a:t>2</a:t>
            </a:r>
            <a:r>
              <a:rPr lang="zh-CN" altLang="en-US" sz="2000" b="1" dirty="0">
                <a:solidFill>
                  <a:srgbClr val="000000"/>
                </a:solidFill>
                <a:latin typeface="&amp;quot"/>
              </a:rPr>
              <a:t>）区间为正整数值域（</a:t>
            </a:r>
            <a:r>
              <a:rPr lang="en-US" altLang="zh-CN" sz="2000" b="1" dirty="0">
                <a:solidFill>
                  <a:srgbClr val="000000"/>
                </a:solidFill>
                <a:latin typeface="&amp;quot"/>
              </a:rPr>
              <a:t>66,88]</a:t>
            </a:r>
            <a:r>
              <a:rPr lang="zh-CN" altLang="en-US" sz="2000" b="1" dirty="0">
                <a:solidFill>
                  <a:srgbClr val="000000"/>
                </a:solidFill>
                <a:latin typeface="&amp;quot"/>
              </a:rPr>
              <a:t>，这种情况上点是</a:t>
            </a:r>
            <a:r>
              <a:rPr lang="en-US" altLang="zh-CN" sz="2000" b="1" dirty="0">
                <a:solidFill>
                  <a:srgbClr val="000000"/>
                </a:solidFill>
                <a:latin typeface="&amp;quot"/>
              </a:rPr>
              <a:t>66</a:t>
            </a:r>
            <a:r>
              <a:rPr lang="zh-CN" altLang="en-US" sz="2000" b="1" dirty="0">
                <a:solidFill>
                  <a:srgbClr val="000000"/>
                </a:solidFill>
                <a:latin typeface="&amp;quot"/>
              </a:rPr>
              <a:t>，</a:t>
            </a:r>
            <a:r>
              <a:rPr lang="en-US" altLang="zh-CN" sz="2000" b="1" dirty="0">
                <a:solidFill>
                  <a:srgbClr val="000000"/>
                </a:solidFill>
                <a:latin typeface="&amp;quot"/>
              </a:rPr>
              <a:t>88</a:t>
            </a:r>
            <a:r>
              <a:rPr lang="zh-CN" altLang="en-US" sz="2000" b="1" dirty="0">
                <a:solidFill>
                  <a:srgbClr val="000000"/>
                </a:solidFill>
                <a:latin typeface="&amp;quot"/>
              </a:rPr>
              <a:t>，其中一个是域内，一个是域外，内点就是域内的任意点，离点是：</a:t>
            </a:r>
            <a:r>
              <a:rPr lang="en-US" altLang="zh-CN" sz="2000" b="1" dirty="0">
                <a:solidFill>
                  <a:srgbClr val="000000"/>
                </a:solidFill>
                <a:latin typeface="&amp;quot"/>
              </a:rPr>
              <a:t>67</a:t>
            </a:r>
            <a:r>
              <a:rPr lang="zh-CN" altLang="en-US" sz="2000" b="1" dirty="0">
                <a:solidFill>
                  <a:srgbClr val="000000"/>
                </a:solidFill>
                <a:latin typeface="&amp;quot"/>
              </a:rPr>
              <a:t>，</a:t>
            </a:r>
            <a:r>
              <a:rPr lang="en-US" altLang="zh-CN" sz="2000" b="1" dirty="0">
                <a:solidFill>
                  <a:srgbClr val="000000"/>
                </a:solidFill>
                <a:latin typeface="&amp;quot"/>
              </a:rPr>
              <a:t>89</a:t>
            </a:r>
            <a:r>
              <a:rPr lang="zh-CN" altLang="en-US" sz="2000" b="1" dirty="0">
                <a:solidFill>
                  <a:srgbClr val="000000"/>
                </a:solidFill>
                <a:latin typeface="&amp;quot"/>
              </a:rPr>
              <a:t>。</a:t>
            </a:r>
            <a:endParaRPr lang="zh-CN" altLang="en-US" sz="2000" b="1" dirty="0">
              <a:solidFill>
                <a:srgbClr val="000000"/>
              </a:solidFill>
              <a:latin typeface="Verdana" panose="020B0604030504040204" pitchFamily="34" charset="0"/>
            </a:endParaRPr>
          </a:p>
          <a:p>
            <a:r>
              <a:rPr lang="zh-CN" altLang="en-US" sz="2000" b="1" dirty="0">
                <a:solidFill>
                  <a:srgbClr val="000000"/>
                </a:solidFill>
                <a:latin typeface="&amp;quot"/>
              </a:rPr>
              <a:t>（</a:t>
            </a:r>
            <a:r>
              <a:rPr lang="en-US" altLang="zh-CN" sz="2000" b="1" dirty="0">
                <a:solidFill>
                  <a:srgbClr val="000000"/>
                </a:solidFill>
                <a:latin typeface="&amp;quot"/>
              </a:rPr>
              <a:t>3</a:t>
            </a:r>
            <a:r>
              <a:rPr lang="zh-CN" altLang="en-US" sz="2000" b="1" dirty="0">
                <a:solidFill>
                  <a:srgbClr val="000000"/>
                </a:solidFill>
                <a:latin typeface="&amp;quot"/>
              </a:rPr>
              <a:t>）区间为正整数值域</a:t>
            </a:r>
            <a:r>
              <a:rPr lang="en-US" altLang="zh-CN" sz="2000" b="1" dirty="0">
                <a:solidFill>
                  <a:srgbClr val="000000"/>
                </a:solidFill>
                <a:latin typeface="&amp;quot"/>
              </a:rPr>
              <a:t>(66,88)</a:t>
            </a:r>
            <a:r>
              <a:rPr lang="zh-CN" altLang="en-US" sz="2000" b="1" dirty="0">
                <a:solidFill>
                  <a:srgbClr val="000000"/>
                </a:solidFill>
                <a:latin typeface="&amp;quot"/>
              </a:rPr>
              <a:t>，这样的情况上点还是</a:t>
            </a:r>
            <a:r>
              <a:rPr lang="en-US" altLang="zh-CN" sz="2000" b="1" dirty="0">
                <a:solidFill>
                  <a:srgbClr val="000000"/>
                </a:solidFill>
                <a:latin typeface="&amp;quot"/>
              </a:rPr>
              <a:t>66</a:t>
            </a:r>
            <a:r>
              <a:rPr lang="zh-CN" altLang="en-US" sz="2000" b="1" dirty="0">
                <a:solidFill>
                  <a:srgbClr val="000000"/>
                </a:solidFill>
                <a:latin typeface="&amp;quot"/>
              </a:rPr>
              <a:t>，</a:t>
            </a:r>
            <a:r>
              <a:rPr lang="en-US" altLang="zh-CN" sz="2000" b="1" dirty="0">
                <a:solidFill>
                  <a:srgbClr val="000000"/>
                </a:solidFill>
                <a:latin typeface="&amp;quot"/>
              </a:rPr>
              <a:t>88</a:t>
            </a:r>
            <a:r>
              <a:rPr lang="zh-CN" altLang="en-US" sz="2000" b="1" dirty="0">
                <a:solidFill>
                  <a:srgbClr val="000000"/>
                </a:solidFill>
                <a:latin typeface="&amp;quot"/>
              </a:rPr>
              <a:t>，只是都是在域外，内点还是域内的任意点，离点此时为：</a:t>
            </a:r>
            <a:r>
              <a:rPr lang="en-US" altLang="zh-CN" sz="2000" b="1" dirty="0">
                <a:solidFill>
                  <a:srgbClr val="000000"/>
                </a:solidFill>
                <a:latin typeface="&amp;quot"/>
              </a:rPr>
              <a:t>67</a:t>
            </a:r>
            <a:r>
              <a:rPr lang="zh-CN" altLang="en-US" sz="2000" b="1" dirty="0">
                <a:solidFill>
                  <a:srgbClr val="000000"/>
                </a:solidFill>
                <a:latin typeface="&amp;quot"/>
              </a:rPr>
              <a:t>，</a:t>
            </a:r>
            <a:r>
              <a:rPr lang="en-US" altLang="zh-CN" sz="2000" b="1" dirty="0">
                <a:solidFill>
                  <a:srgbClr val="000000"/>
                </a:solidFill>
                <a:latin typeface="&amp;quot"/>
              </a:rPr>
              <a:t>87</a:t>
            </a:r>
            <a:r>
              <a:rPr lang="zh-CN" altLang="en-US" sz="2000" b="1" dirty="0">
                <a:solidFill>
                  <a:srgbClr val="000000"/>
                </a:solidFill>
                <a:latin typeface="&amp;quot"/>
              </a:rPr>
              <a:t>。</a:t>
            </a:r>
            <a:endParaRPr lang="zh-CN" altLang="en-US" sz="2000" b="1" dirty="0">
              <a:solidFill>
                <a:srgbClr val="000000"/>
              </a:solidFill>
              <a:latin typeface="Verdana" panose="020B0604030504040204" pitchFamily="34" charset="0"/>
            </a:endParaRPr>
          </a:p>
        </p:txBody>
      </p:sp>
      <p:pic>
        <p:nvPicPr>
          <p:cNvPr id="3" name="图片 2">
            <a:extLst>
              <a:ext uri="{FF2B5EF4-FFF2-40B4-BE49-F238E27FC236}">
                <a16:creationId xmlns:a16="http://schemas.microsoft.com/office/drawing/2014/main" id="{FB91D2B9-62B7-4C24-8BF3-705E781E195C}"/>
              </a:ext>
            </a:extLst>
          </p:cNvPr>
          <p:cNvPicPr>
            <a:picLocks noChangeAspect="1"/>
          </p:cNvPicPr>
          <p:nvPr/>
        </p:nvPicPr>
        <p:blipFill>
          <a:blip r:embed="rId3"/>
          <a:stretch>
            <a:fillRect/>
          </a:stretch>
        </p:blipFill>
        <p:spPr>
          <a:xfrm>
            <a:off x="2366024" y="3659194"/>
            <a:ext cx="7353300" cy="590550"/>
          </a:xfrm>
          <a:prstGeom prst="rect">
            <a:avLst/>
          </a:prstGeom>
        </p:spPr>
      </p:pic>
    </p:spTree>
    <p:extLst>
      <p:ext uri="{BB962C8B-B14F-4D97-AF65-F5344CB8AC3E}">
        <p14:creationId xmlns:p14="http://schemas.microsoft.com/office/powerpoint/2010/main" val="425803562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Boundary Conditions——</a:t>
            </a:r>
            <a:r>
              <a:rPr lang="zh-CN" altLang="en-US" sz="3600" dirty="0">
                <a:solidFill>
                  <a:schemeClr val="bg1"/>
                </a:solidFill>
              </a:rPr>
              <a:t>边界值分析法</a:t>
            </a:r>
            <a:r>
              <a:rPr lang="en-US" altLang="zh-CN" sz="3600" dirty="0">
                <a:solidFill>
                  <a:schemeClr val="bg1"/>
                </a:solidFill>
              </a:rPr>
              <a:t> </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3" name="矩形 2">
            <a:extLst>
              <a:ext uri="{FF2B5EF4-FFF2-40B4-BE49-F238E27FC236}">
                <a16:creationId xmlns:a16="http://schemas.microsoft.com/office/drawing/2014/main" id="{71C1C8A1-5EE2-421A-B544-BBAA8F9378EB}"/>
              </a:ext>
            </a:extLst>
          </p:cNvPr>
          <p:cNvSpPr/>
          <p:nvPr/>
        </p:nvSpPr>
        <p:spPr>
          <a:xfrm>
            <a:off x="182850" y="1475985"/>
            <a:ext cx="11636878" cy="2660472"/>
          </a:xfrm>
          <a:prstGeom prst="rect">
            <a:avLst/>
          </a:prstGeom>
        </p:spPr>
        <p:txBody>
          <a:bodyPr wrap="square">
            <a:spAutoFit/>
          </a:bodyPr>
          <a:lstStyle/>
          <a:p>
            <a:pPr marL="285750" indent="-285750">
              <a:buFont typeface="Wingdings" panose="05000000000000000000" pitchFamily="2" charset="2"/>
              <a:buChar char="n"/>
            </a:pPr>
            <a:r>
              <a:rPr lang="zh-CN" altLang="en-US" sz="2000" b="1" dirty="0">
                <a:solidFill>
                  <a:srgbClr val="C00000"/>
                </a:solidFill>
                <a:latin typeface="&amp;quot"/>
              </a:rPr>
              <a:t>根据不同场景的输入或输出条件，基于边界值分析方法选择测试用例的原则如下：</a:t>
            </a:r>
            <a:endParaRPr lang="zh-CN" altLang="en-US" sz="2000" b="1" dirty="0">
              <a:solidFill>
                <a:srgbClr val="C00000"/>
              </a:solidFill>
              <a:latin typeface="Verdana" panose="020B0604030504040204" pitchFamily="34" charset="0"/>
            </a:endParaRPr>
          </a:p>
          <a:p>
            <a:pPr>
              <a:lnSpc>
                <a:spcPct val="150000"/>
              </a:lnSpc>
            </a:pPr>
            <a:r>
              <a:rPr lang="zh-CN" altLang="en-US" sz="2000" dirty="0">
                <a:solidFill>
                  <a:srgbClr val="000000"/>
                </a:solidFill>
                <a:latin typeface="&amp;quot"/>
              </a:rPr>
              <a:t>（</a:t>
            </a:r>
            <a:r>
              <a:rPr lang="en-US" altLang="zh-CN" sz="2000" dirty="0">
                <a:solidFill>
                  <a:srgbClr val="000000"/>
                </a:solidFill>
                <a:latin typeface="&amp;quot"/>
              </a:rPr>
              <a:t>1</a:t>
            </a:r>
            <a:r>
              <a:rPr lang="zh-CN" altLang="en-US" sz="2000" dirty="0">
                <a:solidFill>
                  <a:srgbClr val="000000"/>
                </a:solidFill>
                <a:latin typeface="&amp;quot"/>
              </a:rPr>
              <a:t>）如果输入条件规定了值的范围，则应取刚达到这个范围的边界的值以及刚刚超越这个范围边界的值作为测试输入数据。</a:t>
            </a:r>
            <a:endParaRPr lang="en-US" altLang="zh-CN" sz="2000" dirty="0">
              <a:solidFill>
                <a:srgbClr val="000000"/>
              </a:solidFill>
              <a:latin typeface="&amp;quot"/>
            </a:endParaRPr>
          </a:p>
          <a:p>
            <a:pPr>
              <a:lnSpc>
                <a:spcPct val="150000"/>
              </a:lnSpc>
            </a:pPr>
            <a:r>
              <a:rPr lang="zh-CN" altLang="en-US" sz="2000" dirty="0">
                <a:solidFill>
                  <a:srgbClr val="000000"/>
                </a:solidFill>
                <a:latin typeface="&amp;quot"/>
              </a:rPr>
              <a:t>例如，如果程序的规格说明中规定：</a:t>
            </a:r>
            <a:r>
              <a:rPr lang="en-US" altLang="zh-CN" sz="2000" dirty="0">
                <a:solidFill>
                  <a:srgbClr val="000000"/>
                </a:solidFill>
                <a:latin typeface="&amp;quot"/>
              </a:rPr>
              <a:t>"</a:t>
            </a:r>
            <a:r>
              <a:rPr lang="zh-CN" altLang="en-US" sz="2000" dirty="0">
                <a:solidFill>
                  <a:srgbClr val="000000"/>
                </a:solidFill>
                <a:latin typeface="&amp;quot"/>
              </a:rPr>
              <a:t>重量在</a:t>
            </a:r>
            <a:r>
              <a:rPr lang="en-US" altLang="zh-CN" sz="2000" dirty="0">
                <a:solidFill>
                  <a:srgbClr val="000000"/>
                </a:solidFill>
                <a:latin typeface="&amp;quot"/>
              </a:rPr>
              <a:t>10</a:t>
            </a:r>
            <a:r>
              <a:rPr lang="zh-CN" altLang="en-US" sz="2000" dirty="0">
                <a:solidFill>
                  <a:srgbClr val="000000"/>
                </a:solidFill>
                <a:latin typeface="&amp;quot"/>
              </a:rPr>
              <a:t>公斤至</a:t>
            </a:r>
            <a:r>
              <a:rPr lang="en-US" altLang="zh-CN" sz="2000" dirty="0">
                <a:solidFill>
                  <a:srgbClr val="000000"/>
                </a:solidFill>
                <a:latin typeface="&amp;quot"/>
              </a:rPr>
              <a:t>50</a:t>
            </a:r>
            <a:r>
              <a:rPr lang="zh-CN" altLang="en-US" sz="2000" dirty="0">
                <a:solidFill>
                  <a:srgbClr val="000000"/>
                </a:solidFill>
                <a:latin typeface="&amp;quot"/>
              </a:rPr>
              <a:t>公斤范围内的邮件，其邮费计算公式为</a:t>
            </a:r>
            <a:r>
              <a:rPr lang="en-US" altLang="zh-CN" sz="2000" dirty="0">
                <a:solidFill>
                  <a:srgbClr val="000000"/>
                </a:solidFill>
                <a:latin typeface="&amp;quot"/>
              </a:rPr>
              <a:t>……"</a:t>
            </a:r>
            <a:r>
              <a:rPr lang="zh-CN" altLang="en-US" sz="2000" dirty="0">
                <a:solidFill>
                  <a:srgbClr val="000000"/>
                </a:solidFill>
                <a:latin typeface="&amp;quot"/>
              </a:rPr>
              <a:t>。考虑重量是实数，设置精度为</a:t>
            </a:r>
            <a:r>
              <a:rPr lang="en-US" altLang="zh-CN" sz="2000" dirty="0">
                <a:solidFill>
                  <a:srgbClr val="000000"/>
                </a:solidFill>
                <a:latin typeface="&amp;quot"/>
              </a:rPr>
              <a:t>0.01</a:t>
            </a:r>
            <a:r>
              <a:rPr lang="zh-CN" altLang="en-US" sz="2000" dirty="0">
                <a:solidFill>
                  <a:srgbClr val="000000"/>
                </a:solidFill>
                <a:latin typeface="&amp;quot"/>
              </a:rPr>
              <a:t>，则边界取值为</a:t>
            </a:r>
            <a:r>
              <a:rPr lang="en-US" altLang="zh-CN" sz="2000" dirty="0">
                <a:solidFill>
                  <a:srgbClr val="000000"/>
                </a:solidFill>
                <a:latin typeface="&amp;quot"/>
              </a:rPr>
              <a:t>10</a:t>
            </a:r>
            <a:r>
              <a:rPr lang="zh-CN" altLang="en-US" sz="2000" dirty="0">
                <a:solidFill>
                  <a:srgbClr val="000000"/>
                </a:solidFill>
                <a:latin typeface="&amp;quot"/>
              </a:rPr>
              <a:t>、</a:t>
            </a:r>
            <a:r>
              <a:rPr lang="en-US" altLang="zh-CN" sz="2000" dirty="0">
                <a:solidFill>
                  <a:srgbClr val="000000"/>
                </a:solidFill>
                <a:latin typeface="&amp;quot"/>
              </a:rPr>
              <a:t>50</a:t>
            </a:r>
            <a:r>
              <a:rPr lang="zh-CN" altLang="en-US" sz="2000" dirty="0">
                <a:solidFill>
                  <a:srgbClr val="000000"/>
                </a:solidFill>
                <a:latin typeface="&amp;quot"/>
              </a:rPr>
              <a:t>（上点），</a:t>
            </a:r>
            <a:r>
              <a:rPr lang="en-US" altLang="zh-CN" sz="2000" dirty="0">
                <a:solidFill>
                  <a:srgbClr val="000000"/>
                </a:solidFill>
                <a:latin typeface="&amp;quot"/>
              </a:rPr>
              <a:t>9.99</a:t>
            </a:r>
            <a:r>
              <a:rPr lang="zh-CN" altLang="en-US" sz="2000" dirty="0">
                <a:solidFill>
                  <a:srgbClr val="000000"/>
                </a:solidFill>
                <a:latin typeface="&amp;quot"/>
              </a:rPr>
              <a:t>、</a:t>
            </a:r>
            <a:r>
              <a:rPr lang="en-US" altLang="zh-CN" sz="2000" dirty="0">
                <a:solidFill>
                  <a:srgbClr val="000000"/>
                </a:solidFill>
                <a:latin typeface="&amp;quot"/>
              </a:rPr>
              <a:t>50.01</a:t>
            </a:r>
            <a:r>
              <a:rPr lang="zh-CN" altLang="en-US" sz="2000" dirty="0">
                <a:solidFill>
                  <a:srgbClr val="000000"/>
                </a:solidFill>
                <a:latin typeface="&amp;quot"/>
              </a:rPr>
              <a:t>（离点），</a:t>
            </a:r>
            <a:r>
              <a:rPr lang="en-US" altLang="zh-CN" sz="2000" dirty="0">
                <a:solidFill>
                  <a:srgbClr val="000000"/>
                </a:solidFill>
                <a:latin typeface="&amp;quot"/>
              </a:rPr>
              <a:t>10.01</a:t>
            </a:r>
            <a:r>
              <a:rPr lang="zh-CN" altLang="en-US" sz="2000" dirty="0">
                <a:solidFill>
                  <a:srgbClr val="000000"/>
                </a:solidFill>
                <a:latin typeface="&amp;quot"/>
              </a:rPr>
              <a:t>（内点）。</a:t>
            </a:r>
            <a:endParaRPr lang="zh-CN" altLang="en-US" sz="2000" dirty="0">
              <a:solidFill>
                <a:srgbClr val="000000"/>
              </a:solidFill>
              <a:latin typeface="Verdana" panose="020B0604030504040204" pitchFamily="34" charset="0"/>
            </a:endParaRPr>
          </a:p>
        </p:txBody>
      </p:sp>
    </p:spTree>
    <p:extLst>
      <p:ext uri="{BB962C8B-B14F-4D97-AF65-F5344CB8AC3E}">
        <p14:creationId xmlns:p14="http://schemas.microsoft.com/office/powerpoint/2010/main" val="135960708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Boundary Conditions——</a:t>
            </a:r>
            <a:r>
              <a:rPr lang="zh-CN" altLang="en-US" sz="3600" dirty="0">
                <a:solidFill>
                  <a:schemeClr val="bg1"/>
                </a:solidFill>
              </a:rPr>
              <a:t>边界值分析法</a:t>
            </a:r>
            <a:r>
              <a:rPr lang="en-US" altLang="zh-CN" sz="3600" dirty="0">
                <a:solidFill>
                  <a:schemeClr val="bg1"/>
                </a:solidFill>
              </a:rPr>
              <a:t> </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3" name="矩形 2">
            <a:extLst>
              <a:ext uri="{FF2B5EF4-FFF2-40B4-BE49-F238E27FC236}">
                <a16:creationId xmlns:a16="http://schemas.microsoft.com/office/drawing/2014/main" id="{71C1C8A1-5EE2-421A-B544-BBAA8F9378EB}"/>
              </a:ext>
            </a:extLst>
          </p:cNvPr>
          <p:cNvSpPr/>
          <p:nvPr/>
        </p:nvSpPr>
        <p:spPr>
          <a:xfrm>
            <a:off x="182850" y="1475985"/>
            <a:ext cx="11636878" cy="2814360"/>
          </a:xfrm>
          <a:prstGeom prst="rect">
            <a:avLst/>
          </a:prstGeom>
        </p:spPr>
        <p:txBody>
          <a:bodyPr wrap="square">
            <a:spAutoFit/>
          </a:bodyPr>
          <a:lstStyle/>
          <a:p>
            <a:pPr>
              <a:lnSpc>
                <a:spcPct val="150000"/>
              </a:lnSpc>
            </a:pPr>
            <a:r>
              <a:rPr lang="zh-CN" altLang="en-US" sz="2000" dirty="0">
                <a:solidFill>
                  <a:srgbClr val="000000"/>
                </a:solidFill>
                <a:latin typeface="&amp;quot"/>
              </a:rPr>
              <a:t>（</a:t>
            </a:r>
            <a:r>
              <a:rPr lang="en-US" altLang="zh-CN" sz="2000" dirty="0">
                <a:solidFill>
                  <a:srgbClr val="000000"/>
                </a:solidFill>
                <a:latin typeface="&amp;quot"/>
              </a:rPr>
              <a:t>2</a:t>
            </a:r>
            <a:r>
              <a:rPr lang="zh-CN" altLang="en-US" sz="2000" dirty="0">
                <a:solidFill>
                  <a:srgbClr val="000000"/>
                </a:solidFill>
                <a:latin typeface="&amp;quot"/>
              </a:rPr>
              <a:t>）如果输入条件规定了值的个数</a:t>
            </a:r>
            <a:r>
              <a:rPr lang="en-US" altLang="zh-CN" sz="2000" dirty="0">
                <a:solidFill>
                  <a:srgbClr val="000000"/>
                </a:solidFill>
                <a:latin typeface="&amp;quot"/>
              </a:rPr>
              <a:t>,</a:t>
            </a:r>
            <a:r>
              <a:rPr lang="zh-CN" altLang="en-US" sz="2000" dirty="0">
                <a:solidFill>
                  <a:srgbClr val="000000"/>
                </a:solidFill>
                <a:latin typeface="&amp;quot"/>
              </a:rPr>
              <a:t>则用最大个数</a:t>
            </a:r>
            <a:r>
              <a:rPr lang="en-US" altLang="zh-CN" sz="2000" dirty="0">
                <a:solidFill>
                  <a:srgbClr val="000000"/>
                </a:solidFill>
                <a:latin typeface="&amp;quot"/>
              </a:rPr>
              <a:t>,</a:t>
            </a:r>
            <a:r>
              <a:rPr lang="zh-CN" altLang="en-US" sz="2000" dirty="0">
                <a:solidFill>
                  <a:srgbClr val="000000"/>
                </a:solidFill>
                <a:latin typeface="&amp;quot"/>
              </a:rPr>
              <a:t>最小个数</a:t>
            </a:r>
            <a:r>
              <a:rPr lang="en-US" altLang="zh-CN" sz="2000" dirty="0">
                <a:solidFill>
                  <a:srgbClr val="000000"/>
                </a:solidFill>
                <a:latin typeface="&amp;quot"/>
              </a:rPr>
              <a:t>,</a:t>
            </a:r>
            <a:r>
              <a:rPr lang="zh-CN" altLang="en-US" sz="2000" dirty="0">
                <a:solidFill>
                  <a:srgbClr val="000000"/>
                </a:solidFill>
                <a:latin typeface="&amp;quot"/>
              </a:rPr>
              <a:t>比最小个数少一</a:t>
            </a:r>
            <a:r>
              <a:rPr lang="en-US" altLang="zh-CN" sz="2000" dirty="0">
                <a:solidFill>
                  <a:srgbClr val="000000"/>
                </a:solidFill>
                <a:latin typeface="&amp;quot"/>
              </a:rPr>
              <a:t>,</a:t>
            </a:r>
            <a:r>
              <a:rPr lang="zh-CN" altLang="en-US" sz="2000" dirty="0">
                <a:solidFill>
                  <a:srgbClr val="000000"/>
                </a:solidFill>
                <a:latin typeface="&amp;quot"/>
              </a:rPr>
              <a:t>比最大个数多一的数作为测试数据。例如，一个输入文件应包括</a:t>
            </a:r>
            <a:r>
              <a:rPr lang="en-US" altLang="zh-CN" sz="2000" dirty="0">
                <a:solidFill>
                  <a:srgbClr val="000000"/>
                </a:solidFill>
                <a:latin typeface="&amp;quot"/>
              </a:rPr>
              <a:t>1~255</a:t>
            </a:r>
            <a:r>
              <a:rPr lang="zh-CN" altLang="en-US" sz="2000" dirty="0">
                <a:solidFill>
                  <a:srgbClr val="000000"/>
                </a:solidFill>
                <a:latin typeface="&amp;quot"/>
              </a:rPr>
              <a:t>个记录，因为取值个数是整数，所以边界值取值为</a:t>
            </a:r>
            <a:r>
              <a:rPr lang="en-US" altLang="zh-CN" sz="2000" dirty="0">
                <a:solidFill>
                  <a:srgbClr val="000000"/>
                </a:solidFill>
                <a:latin typeface="&amp;quot"/>
              </a:rPr>
              <a:t>1</a:t>
            </a:r>
            <a:r>
              <a:rPr lang="zh-CN" altLang="en-US" sz="2000" dirty="0">
                <a:solidFill>
                  <a:srgbClr val="000000"/>
                </a:solidFill>
                <a:latin typeface="&amp;quot"/>
              </a:rPr>
              <a:t>、</a:t>
            </a:r>
            <a:r>
              <a:rPr lang="en-US" altLang="zh-CN" sz="2000" dirty="0">
                <a:solidFill>
                  <a:srgbClr val="000000"/>
                </a:solidFill>
                <a:latin typeface="&amp;quot"/>
              </a:rPr>
              <a:t>255</a:t>
            </a:r>
            <a:r>
              <a:rPr lang="zh-CN" altLang="en-US" sz="2000" dirty="0">
                <a:solidFill>
                  <a:srgbClr val="000000"/>
                </a:solidFill>
                <a:latin typeface="&amp;quot"/>
              </a:rPr>
              <a:t>（上点），</a:t>
            </a:r>
            <a:r>
              <a:rPr lang="en-US" altLang="zh-CN" sz="2000" dirty="0">
                <a:solidFill>
                  <a:srgbClr val="000000"/>
                </a:solidFill>
                <a:latin typeface="&amp;quot"/>
              </a:rPr>
              <a:t>0</a:t>
            </a:r>
            <a:r>
              <a:rPr lang="zh-CN" altLang="en-US" sz="2000" dirty="0">
                <a:solidFill>
                  <a:srgbClr val="000000"/>
                </a:solidFill>
                <a:latin typeface="&amp;quot"/>
              </a:rPr>
              <a:t>、</a:t>
            </a:r>
            <a:r>
              <a:rPr lang="en-US" altLang="zh-CN" sz="2000" dirty="0">
                <a:solidFill>
                  <a:srgbClr val="000000"/>
                </a:solidFill>
                <a:latin typeface="&amp;quot"/>
              </a:rPr>
              <a:t>256</a:t>
            </a:r>
            <a:r>
              <a:rPr lang="zh-CN" altLang="en-US" sz="2000" dirty="0">
                <a:solidFill>
                  <a:srgbClr val="000000"/>
                </a:solidFill>
                <a:latin typeface="&amp;quot"/>
              </a:rPr>
              <a:t>（离点），</a:t>
            </a:r>
            <a:r>
              <a:rPr lang="en-US" altLang="zh-CN" sz="2000" dirty="0">
                <a:solidFill>
                  <a:srgbClr val="000000"/>
                </a:solidFill>
                <a:latin typeface="&amp;quot"/>
              </a:rPr>
              <a:t>126</a:t>
            </a:r>
            <a:r>
              <a:rPr lang="zh-CN" altLang="en-US" sz="2000" dirty="0">
                <a:solidFill>
                  <a:srgbClr val="000000"/>
                </a:solidFill>
                <a:latin typeface="&amp;quot"/>
              </a:rPr>
              <a:t>（内点）。</a:t>
            </a:r>
            <a:endParaRPr lang="zh-CN" altLang="en-US" sz="2000" dirty="0">
              <a:solidFill>
                <a:srgbClr val="000000"/>
              </a:solidFill>
              <a:latin typeface="Verdana" panose="020B0604030504040204" pitchFamily="34" charset="0"/>
            </a:endParaRPr>
          </a:p>
          <a:p>
            <a:pPr>
              <a:lnSpc>
                <a:spcPct val="150000"/>
              </a:lnSpc>
            </a:pPr>
            <a:r>
              <a:rPr lang="zh-CN" altLang="en-US" sz="2000" dirty="0">
                <a:solidFill>
                  <a:srgbClr val="000000"/>
                </a:solidFill>
                <a:latin typeface="&amp;quot"/>
              </a:rPr>
              <a:t>（</a:t>
            </a:r>
            <a:r>
              <a:rPr lang="en-US" altLang="zh-CN" sz="2000" dirty="0">
                <a:solidFill>
                  <a:srgbClr val="000000"/>
                </a:solidFill>
                <a:latin typeface="&amp;quot"/>
              </a:rPr>
              <a:t>3</a:t>
            </a:r>
            <a:r>
              <a:rPr lang="zh-CN" altLang="en-US" sz="2000" dirty="0">
                <a:solidFill>
                  <a:srgbClr val="000000"/>
                </a:solidFill>
                <a:latin typeface="&amp;quot"/>
              </a:rPr>
              <a:t>）将规则（</a:t>
            </a:r>
            <a:r>
              <a:rPr lang="en-US" altLang="zh-CN" sz="2000" dirty="0">
                <a:solidFill>
                  <a:srgbClr val="000000"/>
                </a:solidFill>
                <a:latin typeface="&amp;quot"/>
              </a:rPr>
              <a:t>1</a:t>
            </a:r>
            <a:r>
              <a:rPr lang="zh-CN" altLang="en-US" sz="2000" dirty="0">
                <a:solidFill>
                  <a:srgbClr val="000000"/>
                </a:solidFill>
                <a:latin typeface="&amp;quot"/>
              </a:rPr>
              <a:t>）和（</a:t>
            </a:r>
            <a:r>
              <a:rPr lang="en-US" altLang="zh-CN" sz="2000" dirty="0">
                <a:solidFill>
                  <a:srgbClr val="000000"/>
                </a:solidFill>
                <a:latin typeface="&amp;quot"/>
              </a:rPr>
              <a:t>2</a:t>
            </a:r>
            <a:r>
              <a:rPr lang="zh-CN" altLang="en-US" sz="2000" dirty="0">
                <a:solidFill>
                  <a:srgbClr val="000000"/>
                </a:solidFill>
                <a:latin typeface="&amp;quot"/>
              </a:rPr>
              <a:t>）应用于输出域，即设计测试用例使输出值达到边界值及其左右的值。例如，某程序的规格说明要求计算出“每月保险金扣除额为</a:t>
            </a:r>
            <a:r>
              <a:rPr lang="en-US" altLang="zh-CN" sz="2000" dirty="0">
                <a:solidFill>
                  <a:srgbClr val="000000"/>
                </a:solidFill>
                <a:latin typeface="&amp;quot"/>
              </a:rPr>
              <a:t>0</a:t>
            </a:r>
            <a:r>
              <a:rPr lang="zh-CN" altLang="en-US" sz="2000" dirty="0">
                <a:solidFill>
                  <a:srgbClr val="000000"/>
                </a:solidFill>
                <a:latin typeface="&amp;quot"/>
              </a:rPr>
              <a:t>至</a:t>
            </a:r>
            <a:r>
              <a:rPr lang="en-US" altLang="zh-CN" sz="2000" dirty="0">
                <a:solidFill>
                  <a:srgbClr val="000000"/>
                </a:solidFill>
                <a:latin typeface="&amp;quot"/>
              </a:rPr>
              <a:t>1165.25</a:t>
            </a:r>
            <a:r>
              <a:rPr lang="zh-CN" altLang="en-US" sz="2000" dirty="0">
                <a:solidFill>
                  <a:srgbClr val="000000"/>
                </a:solidFill>
                <a:latin typeface="&amp;quot"/>
              </a:rPr>
              <a:t>元</a:t>
            </a:r>
            <a:r>
              <a:rPr lang="en-US" altLang="zh-CN" sz="2000" dirty="0">
                <a:solidFill>
                  <a:srgbClr val="000000"/>
                </a:solidFill>
                <a:latin typeface="&amp;quot"/>
              </a:rPr>
              <a:t>"</a:t>
            </a:r>
            <a:r>
              <a:rPr lang="zh-CN" altLang="en-US" sz="2000" dirty="0">
                <a:solidFill>
                  <a:srgbClr val="000000"/>
                </a:solidFill>
                <a:latin typeface="&amp;quot"/>
              </a:rPr>
              <a:t>，则边界取值为可</a:t>
            </a:r>
            <a:r>
              <a:rPr lang="en-US" altLang="zh-CN" sz="2000" dirty="0">
                <a:solidFill>
                  <a:srgbClr val="000000"/>
                </a:solidFill>
                <a:latin typeface="&amp;quot"/>
              </a:rPr>
              <a:t>0.00</a:t>
            </a:r>
            <a:r>
              <a:rPr lang="zh-CN" altLang="en-US" sz="2000" dirty="0">
                <a:solidFill>
                  <a:srgbClr val="000000"/>
                </a:solidFill>
                <a:latin typeface="&amp;quot"/>
              </a:rPr>
              <a:t>、</a:t>
            </a:r>
            <a:r>
              <a:rPr lang="en-US" altLang="zh-CN" sz="2000" dirty="0">
                <a:solidFill>
                  <a:srgbClr val="000000"/>
                </a:solidFill>
                <a:latin typeface="&amp;quot"/>
              </a:rPr>
              <a:t>1165.25</a:t>
            </a:r>
            <a:r>
              <a:rPr lang="zh-CN" altLang="en-US" sz="2000" dirty="0">
                <a:solidFill>
                  <a:srgbClr val="000000"/>
                </a:solidFill>
                <a:latin typeface="&amp;quot"/>
              </a:rPr>
              <a:t>（上点），</a:t>
            </a:r>
            <a:r>
              <a:rPr lang="en-US" altLang="zh-CN" sz="2000" dirty="0">
                <a:solidFill>
                  <a:srgbClr val="000000"/>
                </a:solidFill>
                <a:latin typeface="&amp;quot"/>
              </a:rPr>
              <a:t>0.01</a:t>
            </a:r>
            <a:r>
              <a:rPr lang="zh-CN" altLang="en-US" sz="2000" dirty="0">
                <a:solidFill>
                  <a:srgbClr val="000000"/>
                </a:solidFill>
                <a:latin typeface="&amp;quot"/>
              </a:rPr>
              <a:t>、</a:t>
            </a:r>
            <a:r>
              <a:rPr lang="en-US" altLang="zh-CN" sz="2000" dirty="0">
                <a:solidFill>
                  <a:srgbClr val="000000"/>
                </a:solidFill>
                <a:latin typeface="&amp;quot"/>
              </a:rPr>
              <a:t>1165.26</a:t>
            </a:r>
            <a:r>
              <a:rPr lang="zh-CN" altLang="en-US" sz="2000" dirty="0">
                <a:solidFill>
                  <a:srgbClr val="000000"/>
                </a:solidFill>
                <a:latin typeface="&amp;quot"/>
              </a:rPr>
              <a:t>（离点），</a:t>
            </a:r>
            <a:r>
              <a:rPr lang="en-US" altLang="zh-CN" sz="2000" dirty="0">
                <a:solidFill>
                  <a:srgbClr val="000000"/>
                </a:solidFill>
                <a:latin typeface="&amp;quot"/>
              </a:rPr>
              <a:t>1165.24</a:t>
            </a:r>
            <a:r>
              <a:rPr lang="zh-CN" altLang="en-US" sz="2000" dirty="0">
                <a:solidFill>
                  <a:srgbClr val="000000"/>
                </a:solidFill>
                <a:latin typeface="&amp;quot"/>
              </a:rPr>
              <a:t>（内点）。</a:t>
            </a:r>
            <a:endParaRPr lang="zh-CN" altLang="en-US" sz="2000" dirty="0">
              <a:solidFill>
                <a:srgbClr val="000000"/>
              </a:solidFill>
              <a:latin typeface="Verdana" panose="020B0604030504040204" pitchFamily="34" charset="0"/>
            </a:endParaRPr>
          </a:p>
        </p:txBody>
      </p:sp>
    </p:spTree>
    <p:extLst>
      <p:ext uri="{BB962C8B-B14F-4D97-AF65-F5344CB8AC3E}">
        <p14:creationId xmlns:p14="http://schemas.microsoft.com/office/powerpoint/2010/main" val="330273434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Boundary Conditions——</a:t>
            </a:r>
            <a:r>
              <a:rPr lang="zh-CN" altLang="en-US" sz="3600" dirty="0">
                <a:solidFill>
                  <a:schemeClr val="bg1"/>
                </a:solidFill>
              </a:rPr>
              <a:t>边界值分析法</a:t>
            </a:r>
            <a:r>
              <a:rPr lang="en-US" altLang="zh-CN" sz="3600" dirty="0">
                <a:solidFill>
                  <a:schemeClr val="bg1"/>
                </a:solidFill>
              </a:rPr>
              <a:t> </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3" name="矩形 2">
            <a:extLst>
              <a:ext uri="{FF2B5EF4-FFF2-40B4-BE49-F238E27FC236}">
                <a16:creationId xmlns:a16="http://schemas.microsoft.com/office/drawing/2014/main" id="{71C1C8A1-5EE2-421A-B544-BBAA8F9378EB}"/>
              </a:ext>
            </a:extLst>
          </p:cNvPr>
          <p:cNvSpPr/>
          <p:nvPr/>
        </p:nvSpPr>
        <p:spPr>
          <a:xfrm>
            <a:off x="182850" y="1475985"/>
            <a:ext cx="11636878" cy="1893724"/>
          </a:xfrm>
          <a:prstGeom prst="rect">
            <a:avLst/>
          </a:prstGeom>
        </p:spPr>
        <p:txBody>
          <a:bodyPr wrap="square">
            <a:spAutoFit/>
          </a:bodyPr>
          <a:lstStyle/>
          <a:p>
            <a:pPr>
              <a:lnSpc>
                <a:spcPct val="150000"/>
              </a:lnSpc>
            </a:pPr>
            <a:r>
              <a:rPr lang="zh-CN" altLang="en-US" sz="2000" dirty="0"/>
              <a:t>（</a:t>
            </a:r>
            <a:r>
              <a:rPr lang="en-US" altLang="zh-CN" sz="2000" dirty="0"/>
              <a:t>4</a:t>
            </a:r>
            <a:r>
              <a:rPr lang="zh-CN" altLang="en-US" sz="2000" dirty="0"/>
              <a:t>）如果程序的规格说明给出的输入域或输出域是有序集合，则应选取集合的第一个元素和最后一个元素作为测试用例。</a:t>
            </a:r>
          </a:p>
          <a:p>
            <a:pPr>
              <a:lnSpc>
                <a:spcPct val="150000"/>
              </a:lnSpc>
            </a:pPr>
            <a:r>
              <a:rPr lang="zh-CN" altLang="en-US" sz="2000" dirty="0"/>
              <a:t>（</a:t>
            </a:r>
            <a:r>
              <a:rPr lang="en-US" altLang="zh-CN" sz="2000" dirty="0"/>
              <a:t>5</a:t>
            </a:r>
            <a:r>
              <a:rPr lang="zh-CN" altLang="en-US" sz="2000" dirty="0"/>
              <a:t>）如果程序中使用了一个内部数据结构，则应当选择这个内部数据结构的边界上的值作为测试用例。</a:t>
            </a:r>
          </a:p>
          <a:p>
            <a:pPr>
              <a:lnSpc>
                <a:spcPct val="150000"/>
              </a:lnSpc>
            </a:pPr>
            <a:r>
              <a:rPr lang="zh-CN" altLang="en-US" sz="2000" dirty="0"/>
              <a:t>（</a:t>
            </a:r>
            <a:r>
              <a:rPr lang="en-US" altLang="zh-CN" sz="2000" dirty="0"/>
              <a:t>6</a:t>
            </a:r>
            <a:r>
              <a:rPr lang="zh-CN" altLang="en-US" sz="2000" dirty="0"/>
              <a:t>）分析规格说明，找出其它可能的边界条件。</a:t>
            </a:r>
          </a:p>
        </p:txBody>
      </p:sp>
    </p:spTree>
    <p:extLst>
      <p:ext uri="{BB962C8B-B14F-4D97-AF65-F5344CB8AC3E}">
        <p14:creationId xmlns:p14="http://schemas.microsoft.com/office/powerpoint/2010/main" val="366317474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Boundary Conditions——</a:t>
            </a:r>
            <a:r>
              <a:rPr lang="zh-CN" altLang="en-US" sz="3600" dirty="0">
                <a:solidFill>
                  <a:schemeClr val="bg1"/>
                </a:solidFill>
              </a:rPr>
              <a:t>边界值分析法</a:t>
            </a:r>
            <a:r>
              <a:rPr lang="en-US" altLang="zh-CN" sz="3600" dirty="0">
                <a:solidFill>
                  <a:schemeClr val="bg1"/>
                </a:solidFill>
              </a:rPr>
              <a:t> </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3" name="矩形 2">
            <a:extLst>
              <a:ext uri="{FF2B5EF4-FFF2-40B4-BE49-F238E27FC236}">
                <a16:creationId xmlns:a16="http://schemas.microsoft.com/office/drawing/2014/main" id="{71C1C8A1-5EE2-421A-B544-BBAA8F9378EB}"/>
              </a:ext>
            </a:extLst>
          </p:cNvPr>
          <p:cNvSpPr/>
          <p:nvPr/>
        </p:nvSpPr>
        <p:spPr>
          <a:xfrm>
            <a:off x="182850" y="1475985"/>
            <a:ext cx="11636878" cy="1700017"/>
          </a:xfrm>
          <a:prstGeom prst="rect">
            <a:avLst/>
          </a:prstGeom>
        </p:spPr>
        <p:txBody>
          <a:bodyPr wrap="square">
            <a:spAutoFit/>
          </a:bodyPr>
          <a:lstStyle/>
          <a:p>
            <a:pPr>
              <a:lnSpc>
                <a:spcPct val="150000"/>
              </a:lnSpc>
            </a:pPr>
            <a:r>
              <a:rPr lang="zh-CN" altLang="en-US" sz="2400" b="1" dirty="0">
                <a:solidFill>
                  <a:srgbClr val="C00000"/>
                </a:solidFill>
              </a:rPr>
              <a:t>举例：测试计算平方根的函数。</a:t>
            </a:r>
            <a:endParaRPr lang="en-US" altLang="zh-CN" sz="2400" b="1" dirty="0">
              <a:solidFill>
                <a:srgbClr val="C00000"/>
              </a:solidFill>
            </a:endParaRPr>
          </a:p>
          <a:p>
            <a:pPr>
              <a:lnSpc>
                <a:spcPct val="150000"/>
              </a:lnSpc>
            </a:pPr>
            <a:r>
              <a:rPr lang="zh-CN" altLang="en-US" sz="2400" dirty="0"/>
              <a:t>当输入</a:t>
            </a:r>
            <a:r>
              <a:rPr lang="en-US" altLang="zh-CN" sz="2400" dirty="0"/>
              <a:t>1</a:t>
            </a:r>
            <a:r>
              <a:rPr lang="zh-CN" altLang="en-US" sz="2400" dirty="0"/>
              <a:t>个大于等于</a:t>
            </a:r>
            <a:r>
              <a:rPr lang="en-US" altLang="zh-CN" sz="2400" dirty="0"/>
              <a:t>0</a:t>
            </a:r>
            <a:r>
              <a:rPr lang="zh-CN" altLang="en-US" sz="2400" dirty="0"/>
              <a:t>的数时，返回其正平方根；当输入一个小于</a:t>
            </a:r>
            <a:r>
              <a:rPr lang="en-US" altLang="zh-CN" sz="2400" dirty="0"/>
              <a:t>0</a:t>
            </a:r>
            <a:r>
              <a:rPr lang="zh-CN" altLang="en-US" sz="2400" dirty="0"/>
              <a:t>的数时，提示错误信息</a:t>
            </a:r>
            <a:r>
              <a:rPr lang="en-US" altLang="zh-CN" sz="2400" dirty="0"/>
              <a:t>Error</a:t>
            </a:r>
            <a:r>
              <a:rPr lang="zh-CN" altLang="en-US" sz="2400" dirty="0"/>
              <a:t>。</a:t>
            </a:r>
          </a:p>
        </p:txBody>
      </p:sp>
      <p:graphicFrame>
        <p:nvGraphicFramePr>
          <p:cNvPr id="2" name="表格 3">
            <a:extLst>
              <a:ext uri="{FF2B5EF4-FFF2-40B4-BE49-F238E27FC236}">
                <a16:creationId xmlns:a16="http://schemas.microsoft.com/office/drawing/2014/main" id="{50F4C1F4-46AE-482F-A3EA-7E8534CC116C}"/>
              </a:ext>
            </a:extLst>
          </p:cNvPr>
          <p:cNvGraphicFramePr>
            <a:graphicFrameLocks noGrp="1"/>
          </p:cNvGraphicFramePr>
          <p:nvPr>
            <p:extLst>
              <p:ext uri="{D42A27DB-BD31-4B8C-83A1-F6EECF244321}">
                <p14:modId xmlns:p14="http://schemas.microsoft.com/office/powerpoint/2010/main" val="868687724"/>
              </p:ext>
            </p:extLst>
          </p:nvPr>
        </p:nvGraphicFramePr>
        <p:xfrm>
          <a:off x="2032000" y="3429000"/>
          <a:ext cx="8128000" cy="10363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31156060"/>
                    </a:ext>
                  </a:extLst>
                </a:gridCol>
                <a:gridCol w="4064000">
                  <a:extLst>
                    <a:ext uri="{9D8B030D-6E8A-4147-A177-3AD203B41FA5}">
                      <a16:colId xmlns:a16="http://schemas.microsoft.com/office/drawing/2014/main" val="2940047531"/>
                    </a:ext>
                  </a:extLst>
                </a:gridCol>
              </a:tblGrid>
              <a:tr h="370840">
                <a:tc>
                  <a:txBody>
                    <a:bodyPr/>
                    <a:lstStyle/>
                    <a:p>
                      <a:pPr algn="ctr"/>
                      <a:r>
                        <a:rPr lang="zh-CN" altLang="en-US" sz="2800" dirty="0"/>
                        <a:t>有效等价类</a:t>
                      </a:r>
                    </a:p>
                  </a:txBody>
                  <a:tcPr/>
                </a:tc>
                <a:tc>
                  <a:txBody>
                    <a:bodyPr/>
                    <a:lstStyle/>
                    <a:p>
                      <a:pPr algn="ctr"/>
                      <a:r>
                        <a:rPr lang="zh-CN" altLang="en-US" sz="2800" dirty="0"/>
                        <a:t>无效等价类</a:t>
                      </a:r>
                    </a:p>
                  </a:txBody>
                  <a:tcPr/>
                </a:tc>
                <a:extLst>
                  <a:ext uri="{0D108BD9-81ED-4DB2-BD59-A6C34878D82A}">
                    <a16:rowId xmlns:a16="http://schemas.microsoft.com/office/drawing/2014/main" val="2416448488"/>
                  </a:ext>
                </a:extLst>
              </a:tr>
              <a:tr h="370840">
                <a:tc>
                  <a:txBody>
                    <a:bodyPr/>
                    <a:lstStyle/>
                    <a:p>
                      <a:pPr algn="ctr"/>
                      <a:r>
                        <a:rPr lang="en-US" altLang="zh-CN" sz="2800" dirty="0"/>
                        <a:t>1</a:t>
                      </a:r>
                      <a:r>
                        <a:rPr lang="zh-CN" altLang="en-US" sz="2800" dirty="0"/>
                        <a:t>个大于等于</a:t>
                      </a:r>
                      <a:r>
                        <a:rPr lang="en-US" altLang="zh-CN" sz="2800" dirty="0"/>
                        <a:t>0</a:t>
                      </a:r>
                      <a:r>
                        <a:rPr lang="zh-CN" altLang="en-US" sz="2800" dirty="0"/>
                        <a:t>的数</a:t>
                      </a:r>
                    </a:p>
                  </a:txBody>
                  <a:tcPr/>
                </a:tc>
                <a:tc>
                  <a:txBody>
                    <a:bodyPr/>
                    <a:lstStyle/>
                    <a:p>
                      <a:pPr algn="ctr"/>
                      <a:r>
                        <a:rPr lang="zh-CN" altLang="en-US" sz="2800" dirty="0"/>
                        <a:t>一个小于</a:t>
                      </a:r>
                      <a:r>
                        <a:rPr lang="en-US" altLang="zh-CN" sz="2800" dirty="0"/>
                        <a:t>0</a:t>
                      </a:r>
                      <a:r>
                        <a:rPr lang="zh-CN" altLang="en-US" sz="2800" dirty="0"/>
                        <a:t>的数</a:t>
                      </a:r>
                    </a:p>
                  </a:txBody>
                  <a:tcPr/>
                </a:tc>
                <a:extLst>
                  <a:ext uri="{0D108BD9-81ED-4DB2-BD59-A6C34878D82A}">
                    <a16:rowId xmlns:a16="http://schemas.microsoft.com/office/drawing/2014/main" val="1403492389"/>
                  </a:ext>
                </a:extLst>
              </a:tr>
            </a:tbl>
          </a:graphicData>
        </a:graphic>
      </p:graphicFrame>
      <p:graphicFrame>
        <p:nvGraphicFramePr>
          <p:cNvPr id="8" name="表格 3">
            <a:extLst>
              <a:ext uri="{FF2B5EF4-FFF2-40B4-BE49-F238E27FC236}">
                <a16:creationId xmlns:a16="http://schemas.microsoft.com/office/drawing/2014/main" id="{3296E15B-CB16-4CBD-B91F-C2063B369179}"/>
              </a:ext>
            </a:extLst>
          </p:cNvPr>
          <p:cNvGraphicFramePr>
            <a:graphicFrameLocks noGrp="1"/>
          </p:cNvGraphicFramePr>
          <p:nvPr>
            <p:extLst>
              <p:ext uri="{D42A27DB-BD31-4B8C-83A1-F6EECF244321}">
                <p14:modId xmlns:p14="http://schemas.microsoft.com/office/powerpoint/2010/main" val="1693914521"/>
              </p:ext>
            </p:extLst>
          </p:nvPr>
        </p:nvGraphicFramePr>
        <p:xfrm>
          <a:off x="2032000" y="4712895"/>
          <a:ext cx="8128000" cy="10363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31156060"/>
                    </a:ext>
                  </a:extLst>
                </a:gridCol>
                <a:gridCol w="4064000">
                  <a:extLst>
                    <a:ext uri="{9D8B030D-6E8A-4147-A177-3AD203B41FA5}">
                      <a16:colId xmlns:a16="http://schemas.microsoft.com/office/drawing/2014/main" val="2940047531"/>
                    </a:ext>
                  </a:extLst>
                </a:gridCol>
              </a:tblGrid>
              <a:tr h="370840">
                <a:tc>
                  <a:txBody>
                    <a:bodyPr/>
                    <a:lstStyle/>
                    <a:p>
                      <a:pPr algn="ctr"/>
                      <a:r>
                        <a:rPr lang="zh-CN" altLang="en-US" sz="2800" dirty="0"/>
                        <a:t>有效等价类</a:t>
                      </a:r>
                    </a:p>
                  </a:txBody>
                  <a:tcPr/>
                </a:tc>
                <a:tc>
                  <a:txBody>
                    <a:bodyPr/>
                    <a:lstStyle/>
                    <a:p>
                      <a:pPr algn="ctr"/>
                      <a:r>
                        <a:rPr lang="zh-CN" altLang="en-US" sz="2800" dirty="0"/>
                        <a:t>无效等价类</a:t>
                      </a:r>
                    </a:p>
                  </a:txBody>
                  <a:tcPr/>
                </a:tc>
                <a:extLst>
                  <a:ext uri="{0D108BD9-81ED-4DB2-BD59-A6C34878D82A}">
                    <a16:rowId xmlns:a16="http://schemas.microsoft.com/office/drawing/2014/main" val="2416448488"/>
                  </a:ext>
                </a:extLst>
              </a:tr>
              <a:tr h="370840">
                <a:tc>
                  <a:txBody>
                    <a:bodyPr/>
                    <a:lstStyle/>
                    <a:p>
                      <a:pPr algn="ctr"/>
                      <a:r>
                        <a:rPr lang="en-US" altLang="zh-CN" sz="2800" dirty="0"/>
                        <a:t>4</a:t>
                      </a:r>
                      <a:endParaRPr lang="zh-CN" altLang="en-US" sz="2800" dirty="0"/>
                    </a:p>
                  </a:txBody>
                  <a:tcPr/>
                </a:tc>
                <a:tc>
                  <a:txBody>
                    <a:bodyPr/>
                    <a:lstStyle/>
                    <a:p>
                      <a:pPr algn="ctr"/>
                      <a:r>
                        <a:rPr lang="en-US" altLang="zh-CN" sz="2800" dirty="0"/>
                        <a:t>-10</a:t>
                      </a:r>
                      <a:endParaRPr lang="zh-CN" altLang="en-US" sz="2800" dirty="0"/>
                    </a:p>
                  </a:txBody>
                  <a:tcPr/>
                </a:tc>
                <a:extLst>
                  <a:ext uri="{0D108BD9-81ED-4DB2-BD59-A6C34878D82A}">
                    <a16:rowId xmlns:a16="http://schemas.microsoft.com/office/drawing/2014/main" val="1403492389"/>
                  </a:ext>
                </a:extLst>
              </a:tr>
            </a:tbl>
          </a:graphicData>
        </a:graphic>
      </p:graphicFrame>
    </p:spTree>
    <p:extLst>
      <p:ext uri="{BB962C8B-B14F-4D97-AF65-F5344CB8AC3E}">
        <p14:creationId xmlns:p14="http://schemas.microsoft.com/office/powerpoint/2010/main" val="119402628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Boundary Conditions——</a:t>
            </a:r>
            <a:r>
              <a:rPr lang="zh-CN" altLang="en-US" sz="3600" dirty="0">
                <a:solidFill>
                  <a:schemeClr val="bg1"/>
                </a:solidFill>
              </a:rPr>
              <a:t>边界值分析法</a:t>
            </a:r>
            <a:r>
              <a:rPr lang="en-US" altLang="zh-CN" sz="3600" dirty="0">
                <a:solidFill>
                  <a:schemeClr val="bg1"/>
                </a:solidFill>
              </a:rPr>
              <a:t> </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3" name="矩形 2">
            <a:extLst>
              <a:ext uri="{FF2B5EF4-FFF2-40B4-BE49-F238E27FC236}">
                <a16:creationId xmlns:a16="http://schemas.microsoft.com/office/drawing/2014/main" id="{71C1C8A1-5EE2-421A-B544-BBAA8F9378EB}"/>
              </a:ext>
            </a:extLst>
          </p:cNvPr>
          <p:cNvSpPr/>
          <p:nvPr/>
        </p:nvSpPr>
        <p:spPr>
          <a:xfrm>
            <a:off x="182850" y="1475985"/>
            <a:ext cx="11636878" cy="1700017"/>
          </a:xfrm>
          <a:prstGeom prst="rect">
            <a:avLst/>
          </a:prstGeom>
        </p:spPr>
        <p:txBody>
          <a:bodyPr wrap="square">
            <a:spAutoFit/>
          </a:bodyPr>
          <a:lstStyle/>
          <a:p>
            <a:pPr>
              <a:lnSpc>
                <a:spcPct val="150000"/>
              </a:lnSpc>
            </a:pPr>
            <a:r>
              <a:rPr lang="zh-CN" altLang="en-US" sz="2400" b="1" dirty="0">
                <a:solidFill>
                  <a:srgbClr val="C00000"/>
                </a:solidFill>
              </a:rPr>
              <a:t>举例：测试计算平方根的函数。</a:t>
            </a:r>
            <a:endParaRPr lang="en-US" altLang="zh-CN" sz="2400" b="1" dirty="0">
              <a:solidFill>
                <a:srgbClr val="C00000"/>
              </a:solidFill>
            </a:endParaRPr>
          </a:p>
          <a:p>
            <a:pPr>
              <a:lnSpc>
                <a:spcPct val="150000"/>
              </a:lnSpc>
            </a:pPr>
            <a:r>
              <a:rPr lang="zh-CN" altLang="en-US" sz="2400" dirty="0"/>
              <a:t>当输入</a:t>
            </a:r>
            <a:r>
              <a:rPr lang="en-US" altLang="zh-CN" sz="2400" dirty="0"/>
              <a:t>1</a:t>
            </a:r>
            <a:r>
              <a:rPr lang="zh-CN" altLang="en-US" sz="2400" dirty="0"/>
              <a:t>个大于等于</a:t>
            </a:r>
            <a:r>
              <a:rPr lang="en-US" altLang="zh-CN" sz="2400" dirty="0"/>
              <a:t>0</a:t>
            </a:r>
            <a:r>
              <a:rPr lang="zh-CN" altLang="en-US" sz="2400" dirty="0"/>
              <a:t>的数时，返回其正平方根；当输入一个小于</a:t>
            </a:r>
            <a:r>
              <a:rPr lang="en-US" altLang="zh-CN" sz="2400" dirty="0"/>
              <a:t>0</a:t>
            </a:r>
            <a:r>
              <a:rPr lang="zh-CN" altLang="en-US" sz="2400" dirty="0"/>
              <a:t>的数时，提示错误信息</a:t>
            </a:r>
            <a:r>
              <a:rPr lang="en-US" altLang="zh-CN" sz="2400" dirty="0"/>
              <a:t>Error</a:t>
            </a:r>
            <a:r>
              <a:rPr lang="zh-CN" altLang="en-US" sz="2400" dirty="0"/>
              <a:t>。</a:t>
            </a:r>
          </a:p>
        </p:txBody>
      </p:sp>
      <p:graphicFrame>
        <p:nvGraphicFramePr>
          <p:cNvPr id="2" name="表格 3">
            <a:extLst>
              <a:ext uri="{FF2B5EF4-FFF2-40B4-BE49-F238E27FC236}">
                <a16:creationId xmlns:a16="http://schemas.microsoft.com/office/drawing/2014/main" id="{50F4C1F4-46AE-482F-A3EA-7E8534CC116C}"/>
              </a:ext>
            </a:extLst>
          </p:cNvPr>
          <p:cNvGraphicFramePr>
            <a:graphicFrameLocks noGrp="1"/>
          </p:cNvGraphicFramePr>
          <p:nvPr/>
        </p:nvGraphicFramePr>
        <p:xfrm>
          <a:off x="2032000" y="3429000"/>
          <a:ext cx="8128000" cy="10363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31156060"/>
                    </a:ext>
                  </a:extLst>
                </a:gridCol>
                <a:gridCol w="4064000">
                  <a:extLst>
                    <a:ext uri="{9D8B030D-6E8A-4147-A177-3AD203B41FA5}">
                      <a16:colId xmlns:a16="http://schemas.microsoft.com/office/drawing/2014/main" val="2940047531"/>
                    </a:ext>
                  </a:extLst>
                </a:gridCol>
              </a:tblGrid>
              <a:tr h="370840">
                <a:tc>
                  <a:txBody>
                    <a:bodyPr/>
                    <a:lstStyle/>
                    <a:p>
                      <a:pPr algn="ctr"/>
                      <a:r>
                        <a:rPr lang="zh-CN" altLang="en-US" sz="2800" dirty="0"/>
                        <a:t>有效等价类</a:t>
                      </a:r>
                    </a:p>
                  </a:txBody>
                  <a:tcPr/>
                </a:tc>
                <a:tc>
                  <a:txBody>
                    <a:bodyPr/>
                    <a:lstStyle/>
                    <a:p>
                      <a:pPr algn="ctr"/>
                      <a:r>
                        <a:rPr lang="zh-CN" altLang="en-US" sz="2800" dirty="0"/>
                        <a:t>无效等价类</a:t>
                      </a:r>
                    </a:p>
                  </a:txBody>
                  <a:tcPr/>
                </a:tc>
                <a:extLst>
                  <a:ext uri="{0D108BD9-81ED-4DB2-BD59-A6C34878D82A}">
                    <a16:rowId xmlns:a16="http://schemas.microsoft.com/office/drawing/2014/main" val="2416448488"/>
                  </a:ext>
                </a:extLst>
              </a:tr>
              <a:tr h="370840">
                <a:tc>
                  <a:txBody>
                    <a:bodyPr/>
                    <a:lstStyle/>
                    <a:p>
                      <a:pPr algn="ctr"/>
                      <a:r>
                        <a:rPr lang="en-US" altLang="zh-CN" sz="2800" dirty="0"/>
                        <a:t>1</a:t>
                      </a:r>
                      <a:r>
                        <a:rPr lang="zh-CN" altLang="en-US" sz="2800" dirty="0"/>
                        <a:t>个大于等于</a:t>
                      </a:r>
                      <a:r>
                        <a:rPr lang="en-US" altLang="zh-CN" sz="2800" dirty="0"/>
                        <a:t>0</a:t>
                      </a:r>
                      <a:r>
                        <a:rPr lang="zh-CN" altLang="en-US" sz="2800" dirty="0"/>
                        <a:t>的数</a:t>
                      </a:r>
                    </a:p>
                  </a:txBody>
                  <a:tcPr/>
                </a:tc>
                <a:tc>
                  <a:txBody>
                    <a:bodyPr/>
                    <a:lstStyle/>
                    <a:p>
                      <a:pPr algn="ctr"/>
                      <a:r>
                        <a:rPr lang="zh-CN" altLang="en-US" sz="2800" dirty="0"/>
                        <a:t>一个小于</a:t>
                      </a:r>
                      <a:r>
                        <a:rPr lang="en-US" altLang="zh-CN" sz="2800" dirty="0"/>
                        <a:t>0</a:t>
                      </a:r>
                      <a:r>
                        <a:rPr lang="zh-CN" altLang="en-US" sz="2800" dirty="0"/>
                        <a:t>的数</a:t>
                      </a:r>
                    </a:p>
                  </a:txBody>
                  <a:tcPr/>
                </a:tc>
                <a:extLst>
                  <a:ext uri="{0D108BD9-81ED-4DB2-BD59-A6C34878D82A}">
                    <a16:rowId xmlns:a16="http://schemas.microsoft.com/office/drawing/2014/main" val="1403492389"/>
                  </a:ext>
                </a:extLst>
              </a:tr>
            </a:tbl>
          </a:graphicData>
        </a:graphic>
      </p:graphicFrame>
      <p:graphicFrame>
        <p:nvGraphicFramePr>
          <p:cNvPr id="8" name="表格 3">
            <a:extLst>
              <a:ext uri="{FF2B5EF4-FFF2-40B4-BE49-F238E27FC236}">
                <a16:creationId xmlns:a16="http://schemas.microsoft.com/office/drawing/2014/main" id="{3296E15B-CB16-4CBD-B91F-C2063B369179}"/>
              </a:ext>
            </a:extLst>
          </p:cNvPr>
          <p:cNvGraphicFramePr>
            <a:graphicFrameLocks noGrp="1"/>
          </p:cNvGraphicFramePr>
          <p:nvPr>
            <p:extLst>
              <p:ext uri="{D42A27DB-BD31-4B8C-83A1-F6EECF244321}">
                <p14:modId xmlns:p14="http://schemas.microsoft.com/office/powerpoint/2010/main" val="2956270058"/>
              </p:ext>
            </p:extLst>
          </p:nvPr>
        </p:nvGraphicFramePr>
        <p:xfrm>
          <a:off x="2032000" y="4712895"/>
          <a:ext cx="8128000" cy="13411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31156060"/>
                    </a:ext>
                  </a:extLst>
                </a:gridCol>
                <a:gridCol w="4064000">
                  <a:extLst>
                    <a:ext uri="{9D8B030D-6E8A-4147-A177-3AD203B41FA5}">
                      <a16:colId xmlns:a16="http://schemas.microsoft.com/office/drawing/2014/main" val="2940047531"/>
                    </a:ext>
                  </a:extLst>
                </a:gridCol>
              </a:tblGrid>
              <a:tr h="370840">
                <a:tc>
                  <a:txBody>
                    <a:bodyPr/>
                    <a:lstStyle/>
                    <a:p>
                      <a:pPr algn="ctr"/>
                      <a:r>
                        <a:rPr lang="zh-CN" altLang="en-US" sz="2800" dirty="0"/>
                        <a:t>有效等价类</a:t>
                      </a:r>
                    </a:p>
                  </a:txBody>
                  <a:tcPr/>
                </a:tc>
                <a:tc>
                  <a:txBody>
                    <a:bodyPr/>
                    <a:lstStyle/>
                    <a:p>
                      <a:pPr algn="ctr"/>
                      <a:r>
                        <a:rPr lang="zh-CN" altLang="en-US" sz="2800" dirty="0"/>
                        <a:t>无效等价类</a:t>
                      </a:r>
                    </a:p>
                  </a:txBody>
                  <a:tcPr/>
                </a:tc>
                <a:extLst>
                  <a:ext uri="{0D108BD9-81ED-4DB2-BD59-A6C34878D82A}">
                    <a16:rowId xmlns:a16="http://schemas.microsoft.com/office/drawing/2014/main" val="2416448488"/>
                  </a:ext>
                </a:extLst>
              </a:tr>
              <a:tr h="370840">
                <a:tc>
                  <a:txBody>
                    <a:bodyPr/>
                    <a:lstStyle/>
                    <a:p>
                      <a:pPr algn="ctr"/>
                      <a:r>
                        <a:rPr lang="zh-CN" altLang="en-US" sz="2400" b="0" i="0" u="none" strike="noStrike" kern="1200" dirty="0">
                          <a:solidFill>
                            <a:schemeClr val="dk1"/>
                          </a:solidFill>
                          <a:effectLst/>
                          <a:latin typeface="+mn-lt"/>
                          <a:ea typeface="+mn-ea"/>
                          <a:cs typeface="+mn-cs"/>
                        </a:rPr>
                        <a:t>大于等于</a:t>
                      </a:r>
                      <a:r>
                        <a:rPr lang="en-US" altLang="zh-CN" sz="2400" b="0" i="0" u="none" strike="noStrike" kern="1200" dirty="0">
                          <a:solidFill>
                            <a:schemeClr val="dk1"/>
                          </a:solidFill>
                          <a:effectLst/>
                          <a:latin typeface="+mn-lt"/>
                          <a:ea typeface="+mn-ea"/>
                          <a:cs typeface="+mn-cs"/>
                        </a:rPr>
                        <a:t>0</a:t>
                      </a:r>
                      <a:r>
                        <a:rPr lang="zh-CN" altLang="en-US" sz="2400" b="0" i="0" u="none" strike="noStrike" kern="1200" dirty="0">
                          <a:solidFill>
                            <a:schemeClr val="dk1"/>
                          </a:solidFill>
                          <a:effectLst/>
                          <a:latin typeface="+mn-lt"/>
                          <a:ea typeface="+mn-ea"/>
                          <a:cs typeface="+mn-cs"/>
                        </a:rPr>
                        <a:t>的边界值为</a:t>
                      </a:r>
                      <a:r>
                        <a:rPr lang="en-US" altLang="zh-CN" sz="2400" b="0" i="0" u="none" strike="noStrike" kern="1200" dirty="0">
                          <a:solidFill>
                            <a:schemeClr val="dk1"/>
                          </a:solidFill>
                          <a:effectLst/>
                          <a:latin typeface="+mn-lt"/>
                          <a:ea typeface="+mn-ea"/>
                          <a:cs typeface="+mn-cs"/>
                        </a:rPr>
                        <a:t>0</a:t>
                      </a:r>
                      <a:r>
                        <a:rPr lang="zh-CN" altLang="en-US" sz="2400" b="0" i="0" u="none" strike="noStrike" kern="1200" dirty="0">
                          <a:solidFill>
                            <a:schemeClr val="dk1"/>
                          </a:solidFill>
                          <a:effectLst/>
                          <a:latin typeface="+mn-lt"/>
                          <a:ea typeface="+mn-ea"/>
                          <a:cs typeface="+mn-cs"/>
                        </a:rPr>
                        <a:t>和最大正实数</a:t>
                      </a:r>
                      <a:endParaRPr lang="zh-CN" altLang="en-US" sz="2400" dirty="0"/>
                    </a:p>
                  </a:txBody>
                  <a:tcPr/>
                </a:tc>
                <a:tc>
                  <a:txBody>
                    <a:bodyPr/>
                    <a:lstStyle/>
                    <a:p>
                      <a:pPr algn="ctr"/>
                      <a:r>
                        <a:rPr lang="zh-CN" altLang="en-US" sz="2400" b="0" i="0" u="none" strike="noStrike" kern="1200" dirty="0">
                          <a:solidFill>
                            <a:schemeClr val="dk1"/>
                          </a:solidFill>
                          <a:effectLst/>
                          <a:latin typeface="+mn-lt"/>
                          <a:ea typeface="+mn-ea"/>
                          <a:cs typeface="+mn-cs"/>
                        </a:rPr>
                        <a:t>小于</a:t>
                      </a:r>
                      <a:r>
                        <a:rPr lang="en-US" altLang="zh-CN" sz="2400" b="0" i="0" u="none" strike="noStrike" kern="1200" dirty="0">
                          <a:solidFill>
                            <a:schemeClr val="dk1"/>
                          </a:solidFill>
                          <a:effectLst/>
                          <a:latin typeface="+mn-lt"/>
                          <a:ea typeface="+mn-ea"/>
                          <a:cs typeface="+mn-cs"/>
                        </a:rPr>
                        <a:t>0</a:t>
                      </a:r>
                      <a:r>
                        <a:rPr lang="zh-CN" altLang="en-US" sz="2400" b="0" i="0" u="none" strike="noStrike" kern="1200" dirty="0">
                          <a:solidFill>
                            <a:schemeClr val="dk1"/>
                          </a:solidFill>
                          <a:effectLst/>
                          <a:latin typeface="+mn-lt"/>
                          <a:ea typeface="+mn-ea"/>
                          <a:cs typeface="+mn-cs"/>
                        </a:rPr>
                        <a:t>的边界值为</a:t>
                      </a:r>
                      <a:r>
                        <a:rPr lang="en-US" altLang="zh-CN" sz="2400" b="0" i="0" u="none" strike="noStrike" kern="1200" dirty="0">
                          <a:solidFill>
                            <a:schemeClr val="dk1"/>
                          </a:solidFill>
                          <a:effectLst/>
                          <a:latin typeface="+mn-lt"/>
                          <a:ea typeface="+mn-ea"/>
                          <a:cs typeface="+mn-cs"/>
                        </a:rPr>
                        <a:t>0</a:t>
                      </a:r>
                      <a:r>
                        <a:rPr lang="zh-CN" altLang="en-US" sz="2400" b="0" i="0" u="none" strike="noStrike" kern="1200" dirty="0">
                          <a:solidFill>
                            <a:schemeClr val="dk1"/>
                          </a:solidFill>
                          <a:effectLst/>
                          <a:latin typeface="+mn-lt"/>
                          <a:ea typeface="+mn-ea"/>
                          <a:cs typeface="+mn-cs"/>
                        </a:rPr>
                        <a:t>或最小负实数</a:t>
                      </a:r>
                      <a:endParaRPr lang="zh-CN" altLang="en-US" sz="2400" dirty="0"/>
                    </a:p>
                  </a:txBody>
                  <a:tcPr/>
                </a:tc>
                <a:extLst>
                  <a:ext uri="{0D108BD9-81ED-4DB2-BD59-A6C34878D82A}">
                    <a16:rowId xmlns:a16="http://schemas.microsoft.com/office/drawing/2014/main" val="1403492389"/>
                  </a:ext>
                </a:extLst>
              </a:tr>
            </a:tbl>
          </a:graphicData>
        </a:graphic>
      </p:graphicFrame>
    </p:spTree>
    <p:extLst>
      <p:ext uri="{BB962C8B-B14F-4D97-AF65-F5344CB8AC3E}">
        <p14:creationId xmlns:p14="http://schemas.microsoft.com/office/powerpoint/2010/main" val="27319059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Boundary Conditions——</a:t>
            </a:r>
            <a:r>
              <a:rPr lang="zh-CN" altLang="en-US" sz="3600" dirty="0">
                <a:solidFill>
                  <a:schemeClr val="bg1"/>
                </a:solidFill>
              </a:rPr>
              <a:t>边界值分析法</a:t>
            </a:r>
            <a:r>
              <a:rPr lang="en-US" altLang="zh-CN" sz="3600" dirty="0">
                <a:solidFill>
                  <a:schemeClr val="bg1"/>
                </a:solidFill>
              </a:rPr>
              <a:t> </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3" name="矩形 2">
            <a:extLst>
              <a:ext uri="{FF2B5EF4-FFF2-40B4-BE49-F238E27FC236}">
                <a16:creationId xmlns:a16="http://schemas.microsoft.com/office/drawing/2014/main" id="{71C1C8A1-5EE2-421A-B544-BBAA8F9378EB}"/>
              </a:ext>
            </a:extLst>
          </p:cNvPr>
          <p:cNvSpPr/>
          <p:nvPr/>
        </p:nvSpPr>
        <p:spPr>
          <a:xfrm>
            <a:off x="182850" y="1475985"/>
            <a:ext cx="11636878" cy="592022"/>
          </a:xfrm>
          <a:prstGeom prst="rect">
            <a:avLst/>
          </a:prstGeom>
        </p:spPr>
        <p:txBody>
          <a:bodyPr wrap="square">
            <a:spAutoFit/>
          </a:bodyPr>
          <a:lstStyle/>
          <a:p>
            <a:pPr>
              <a:lnSpc>
                <a:spcPct val="150000"/>
              </a:lnSpc>
            </a:pPr>
            <a:r>
              <a:rPr lang="zh-CN" altLang="en-US" sz="2400" b="1" dirty="0">
                <a:solidFill>
                  <a:srgbClr val="C00000"/>
                </a:solidFill>
              </a:rPr>
              <a:t>举例：测试绝对值函数</a:t>
            </a:r>
            <a:r>
              <a:rPr lang="en-US" altLang="zh-CN" sz="2400" b="1" dirty="0">
                <a:solidFill>
                  <a:srgbClr val="C00000"/>
                </a:solidFill>
              </a:rPr>
              <a:t> ABS(x)</a:t>
            </a:r>
            <a:r>
              <a:rPr lang="zh-CN" altLang="en-US" sz="2400" b="1" dirty="0">
                <a:solidFill>
                  <a:srgbClr val="C00000"/>
                </a:solidFill>
              </a:rPr>
              <a:t>：</a:t>
            </a:r>
            <a:endParaRPr lang="en-US" altLang="zh-CN" sz="2400" b="1" dirty="0">
              <a:solidFill>
                <a:srgbClr val="C00000"/>
              </a:solidFill>
            </a:endParaRPr>
          </a:p>
        </p:txBody>
      </p:sp>
      <p:sp>
        <p:nvSpPr>
          <p:cNvPr id="4" name="矩形 3">
            <a:extLst>
              <a:ext uri="{FF2B5EF4-FFF2-40B4-BE49-F238E27FC236}">
                <a16:creationId xmlns:a16="http://schemas.microsoft.com/office/drawing/2014/main" id="{ADA22386-0A1A-4DE0-9666-6AA9F13C5118}"/>
              </a:ext>
            </a:extLst>
          </p:cNvPr>
          <p:cNvSpPr/>
          <p:nvPr/>
        </p:nvSpPr>
        <p:spPr>
          <a:xfrm>
            <a:off x="685355" y="2301992"/>
            <a:ext cx="10768614" cy="2254015"/>
          </a:xfrm>
          <a:prstGeom prst="rect">
            <a:avLst/>
          </a:prstGeom>
        </p:spPr>
        <p:txBody>
          <a:bodyPr wrap="square">
            <a:spAutoFit/>
          </a:bodyPr>
          <a:lstStyle/>
          <a:p>
            <a:pPr>
              <a:lnSpc>
                <a:spcPct val="150000"/>
              </a:lnSpc>
            </a:pPr>
            <a:r>
              <a:rPr lang="zh-CN" altLang="en-US" sz="2400" dirty="0"/>
              <a:t>1) x &lt; 0:              x  =  -10</a:t>
            </a:r>
            <a:endParaRPr lang="en-US" altLang="zh-CN" sz="2400" dirty="0"/>
          </a:p>
          <a:p>
            <a:pPr>
              <a:lnSpc>
                <a:spcPct val="150000"/>
              </a:lnSpc>
            </a:pPr>
            <a:r>
              <a:rPr lang="zh-CN" altLang="en-US" sz="2400" dirty="0"/>
              <a:t>2) x &gt;= 0：          x  =  10 </a:t>
            </a:r>
            <a:endParaRPr lang="en-US" altLang="zh-CN" sz="2400" dirty="0"/>
          </a:p>
          <a:p>
            <a:pPr>
              <a:lnSpc>
                <a:spcPct val="150000"/>
              </a:lnSpc>
            </a:pPr>
            <a:r>
              <a:rPr lang="zh-CN" altLang="en-US" sz="2400" dirty="0"/>
              <a:t>3) 上点边界: x  =  0</a:t>
            </a:r>
            <a:endParaRPr lang="en-US" altLang="zh-CN" sz="2400" dirty="0"/>
          </a:p>
          <a:p>
            <a:pPr>
              <a:lnSpc>
                <a:spcPct val="150000"/>
              </a:lnSpc>
            </a:pPr>
            <a:r>
              <a:rPr lang="zh-CN" altLang="en-US" sz="2400" dirty="0"/>
              <a:t>4) 离点:   x  =  -1,  x = 1  </a:t>
            </a:r>
          </a:p>
        </p:txBody>
      </p:sp>
    </p:spTree>
    <p:extLst>
      <p:ext uri="{BB962C8B-B14F-4D97-AF65-F5344CB8AC3E}">
        <p14:creationId xmlns:p14="http://schemas.microsoft.com/office/powerpoint/2010/main" val="375297868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Boundary Conditions——</a:t>
            </a:r>
            <a:r>
              <a:rPr lang="zh-CN" altLang="en-US" sz="3600" dirty="0">
                <a:solidFill>
                  <a:schemeClr val="bg1"/>
                </a:solidFill>
              </a:rPr>
              <a:t>边界值分析法</a:t>
            </a:r>
            <a:r>
              <a:rPr lang="en-US" altLang="zh-CN" sz="3600" dirty="0">
                <a:solidFill>
                  <a:schemeClr val="bg1"/>
                </a:solidFill>
              </a:rPr>
              <a:t> </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3" name="矩形 2">
            <a:extLst>
              <a:ext uri="{FF2B5EF4-FFF2-40B4-BE49-F238E27FC236}">
                <a16:creationId xmlns:a16="http://schemas.microsoft.com/office/drawing/2014/main" id="{71C1C8A1-5EE2-421A-B544-BBAA8F9378EB}"/>
              </a:ext>
            </a:extLst>
          </p:cNvPr>
          <p:cNvSpPr/>
          <p:nvPr/>
        </p:nvSpPr>
        <p:spPr>
          <a:xfrm>
            <a:off x="182850" y="1475985"/>
            <a:ext cx="11636878" cy="592022"/>
          </a:xfrm>
          <a:prstGeom prst="rect">
            <a:avLst/>
          </a:prstGeom>
        </p:spPr>
        <p:txBody>
          <a:bodyPr wrap="square">
            <a:spAutoFit/>
          </a:bodyPr>
          <a:lstStyle/>
          <a:p>
            <a:pPr>
              <a:lnSpc>
                <a:spcPct val="150000"/>
              </a:lnSpc>
            </a:pPr>
            <a:r>
              <a:rPr lang="zh-CN" altLang="en-US" sz="2400" b="1" dirty="0">
                <a:solidFill>
                  <a:srgbClr val="C00000"/>
                </a:solidFill>
              </a:rPr>
              <a:t>举例：一程序属于情报检索系统，要求每次</a:t>
            </a:r>
            <a:r>
              <a:rPr lang="en-US" altLang="zh-CN" sz="2400" b="1" dirty="0">
                <a:solidFill>
                  <a:srgbClr val="C00000"/>
                </a:solidFill>
              </a:rPr>
              <a:t>“</a:t>
            </a:r>
            <a:r>
              <a:rPr lang="zh-CN" altLang="en-US" sz="2400" b="1" dirty="0">
                <a:solidFill>
                  <a:srgbClr val="C00000"/>
                </a:solidFill>
              </a:rPr>
              <a:t>最少显 示</a:t>
            </a:r>
            <a:r>
              <a:rPr lang="en-US" altLang="zh-CN" sz="2400" b="1" dirty="0">
                <a:solidFill>
                  <a:srgbClr val="C00000"/>
                </a:solidFill>
              </a:rPr>
              <a:t>1</a:t>
            </a:r>
            <a:r>
              <a:rPr lang="zh-CN" altLang="en-US" sz="2400" b="1" dirty="0">
                <a:solidFill>
                  <a:srgbClr val="C00000"/>
                </a:solidFill>
              </a:rPr>
              <a:t>条、最多显示</a:t>
            </a:r>
            <a:r>
              <a:rPr lang="en-US" altLang="zh-CN" sz="2400" b="1" dirty="0">
                <a:solidFill>
                  <a:srgbClr val="C00000"/>
                </a:solidFill>
              </a:rPr>
              <a:t>4</a:t>
            </a:r>
            <a:r>
              <a:rPr lang="zh-CN" altLang="en-US" sz="2400" b="1" dirty="0">
                <a:solidFill>
                  <a:srgbClr val="C00000"/>
                </a:solidFill>
              </a:rPr>
              <a:t>条情报摘要</a:t>
            </a:r>
            <a:r>
              <a:rPr lang="en-US" altLang="zh-CN" sz="2400" b="1" dirty="0">
                <a:solidFill>
                  <a:srgbClr val="C00000"/>
                </a:solidFill>
              </a:rPr>
              <a:t>”</a:t>
            </a:r>
            <a:r>
              <a:rPr lang="zh-CN" altLang="en-US" sz="2400" b="1" dirty="0">
                <a:solidFill>
                  <a:srgbClr val="C00000"/>
                </a:solidFill>
              </a:rPr>
              <a:t>。</a:t>
            </a:r>
            <a:endParaRPr lang="en-US" altLang="zh-CN" sz="2400" b="1" dirty="0">
              <a:solidFill>
                <a:srgbClr val="C00000"/>
              </a:solidFill>
            </a:endParaRPr>
          </a:p>
        </p:txBody>
      </p:sp>
      <p:sp>
        <p:nvSpPr>
          <p:cNvPr id="7" name="矩形 6">
            <a:extLst>
              <a:ext uri="{FF2B5EF4-FFF2-40B4-BE49-F238E27FC236}">
                <a16:creationId xmlns:a16="http://schemas.microsoft.com/office/drawing/2014/main" id="{76DFE3FA-EEA2-4057-B8D8-7B698EFB01C1}"/>
              </a:ext>
            </a:extLst>
          </p:cNvPr>
          <p:cNvSpPr/>
          <p:nvPr/>
        </p:nvSpPr>
        <p:spPr>
          <a:xfrm>
            <a:off x="182850" y="2415655"/>
            <a:ext cx="11636878" cy="2254015"/>
          </a:xfrm>
          <a:prstGeom prst="rect">
            <a:avLst/>
          </a:prstGeom>
        </p:spPr>
        <p:txBody>
          <a:bodyPr wrap="square">
            <a:spAutoFit/>
          </a:bodyPr>
          <a:lstStyle/>
          <a:p>
            <a:pPr>
              <a:lnSpc>
                <a:spcPct val="150000"/>
              </a:lnSpc>
            </a:pPr>
            <a:r>
              <a:rPr lang="zh-CN" altLang="en-US" sz="2400" b="1" dirty="0">
                <a:solidFill>
                  <a:schemeClr val="bg1">
                    <a:lumMod val="10000"/>
                  </a:schemeClr>
                </a:solidFill>
              </a:rPr>
              <a:t>测试用例包括：</a:t>
            </a:r>
            <a:endParaRPr lang="en-US" altLang="zh-CN" sz="2400" b="1" dirty="0">
              <a:solidFill>
                <a:schemeClr val="bg1">
                  <a:lumMod val="10000"/>
                </a:schemeClr>
              </a:solidFill>
            </a:endParaRPr>
          </a:p>
          <a:p>
            <a:pPr>
              <a:lnSpc>
                <a:spcPct val="150000"/>
              </a:lnSpc>
            </a:pPr>
            <a:r>
              <a:rPr lang="zh-CN" altLang="en-US" sz="2400" b="1" dirty="0">
                <a:solidFill>
                  <a:schemeClr val="bg1">
                    <a:lumMod val="10000"/>
                  </a:schemeClr>
                </a:solidFill>
              </a:rPr>
              <a:t>内点：</a:t>
            </a:r>
            <a:r>
              <a:rPr lang="en-US" altLang="zh-CN" sz="2400" b="1" dirty="0">
                <a:solidFill>
                  <a:schemeClr val="bg1">
                    <a:lumMod val="10000"/>
                  </a:schemeClr>
                </a:solidFill>
              </a:rPr>
              <a:t>1-4</a:t>
            </a:r>
            <a:r>
              <a:rPr lang="zh-CN" altLang="en-US" sz="2400" b="1" dirty="0">
                <a:solidFill>
                  <a:schemeClr val="bg1">
                    <a:lumMod val="10000"/>
                  </a:schemeClr>
                </a:solidFill>
              </a:rPr>
              <a:t>之间的：</a:t>
            </a:r>
            <a:r>
              <a:rPr lang="en-US" altLang="zh-CN" sz="2400" b="1" dirty="0">
                <a:solidFill>
                  <a:schemeClr val="bg1">
                    <a:lumMod val="10000"/>
                  </a:schemeClr>
                </a:solidFill>
              </a:rPr>
              <a:t>3</a:t>
            </a:r>
          </a:p>
          <a:p>
            <a:pPr>
              <a:lnSpc>
                <a:spcPct val="150000"/>
              </a:lnSpc>
            </a:pPr>
            <a:r>
              <a:rPr lang="zh-CN" altLang="en-US" sz="2400" b="1" dirty="0">
                <a:solidFill>
                  <a:schemeClr val="bg1">
                    <a:lumMod val="10000"/>
                  </a:schemeClr>
                </a:solidFill>
              </a:rPr>
              <a:t>上点边界：</a:t>
            </a:r>
            <a:r>
              <a:rPr lang="en-US" altLang="zh-CN" sz="2400" b="1" dirty="0">
                <a:solidFill>
                  <a:schemeClr val="bg1">
                    <a:lumMod val="10000"/>
                  </a:schemeClr>
                </a:solidFill>
              </a:rPr>
              <a:t>1</a:t>
            </a:r>
            <a:r>
              <a:rPr lang="zh-CN" altLang="en-US" sz="2400" b="1" dirty="0">
                <a:solidFill>
                  <a:schemeClr val="bg1">
                    <a:lumMod val="10000"/>
                  </a:schemeClr>
                </a:solidFill>
              </a:rPr>
              <a:t>条和</a:t>
            </a:r>
            <a:r>
              <a:rPr lang="en-US" altLang="zh-CN" sz="2400" b="1" dirty="0">
                <a:solidFill>
                  <a:schemeClr val="bg1">
                    <a:lumMod val="10000"/>
                  </a:schemeClr>
                </a:solidFill>
              </a:rPr>
              <a:t>4</a:t>
            </a:r>
            <a:r>
              <a:rPr lang="zh-CN" altLang="en-US" sz="2400" b="1" dirty="0">
                <a:solidFill>
                  <a:schemeClr val="bg1">
                    <a:lumMod val="10000"/>
                  </a:schemeClr>
                </a:solidFill>
              </a:rPr>
              <a:t>条</a:t>
            </a:r>
            <a:endParaRPr lang="en-US" altLang="zh-CN" sz="2400" b="1" dirty="0">
              <a:solidFill>
                <a:schemeClr val="bg1">
                  <a:lumMod val="10000"/>
                </a:schemeClr>
              </a:solidFill>
            </a:endParaRPr>
          </a:p>
          <a:p>
            <a:pPr>
              <a:lnSpc>
                <a:spcPct val="150000"/>
              </a:lnSpc>
            </a:pPr>
            <a:r>
              <a:rPr lang="zh-CN" altLang="en-US" sz="2400" b="1" dirty="0">
                <a:solidFill>
                  <a:schemeClr val="bg1">
                    <a:lumMod val="10000"/>
                  </a:schemeClr>
                </a:solidFill>
              </a:rPr>
              <a:t>离点：包括</a:t>
            </a:r>
            <a:r>
              <a:rPr lang="en-US" altLang="zh-CN" sz="2400" b="1" dirty="0">
                <a:solidFill>
                  <a:schemeClr val="bg1">
                    <a:lumMod val="10000"/>
                  </a:schemeClr>
                </a:solidFill>
              </a:rPr>
              <a:t>0</a:t>
            </a:r>
            <a:r>
              <a:rPr lang="zh-CN" altLang="en-US" sz="2400" b="1" dirty="0">
                <a:solidFill>
                  <a:schemeClr val="bg1">
                    <a:lumMod val="10000"/>
                  </a:schemeClr>
                </a:solidFill>
              </a:rPr>
              <a:t>和</a:t>
            </a:r>
            <a:r>
              <a:rPr lang="en-US" altLang="zh-CN" sz="2400" b="1" dirty="0">
                <a:solidFill>
                  <a:schemeClr val="bg1">
                    <a:lumMod val="10000"/>
                  </a:schemeClr>
                </a:solidFill>
              </a:rPr>
              <a:t>5</a:t>
            </a:r>
            <a:r>
              <a:rPr lang="zh-CN" altLang="en-US" sz="2400" b="1" dirty="0">
                <a:solidFill>
                  <a:schemeClr val="bg1">
                    <a:lumMod val="10000"/>
                  </a:schemeClr>
                </a:solidFill>
              </a:rPr>
              <a:t>等</a:t>
            </a:r>
            <a:endParaRPr lang="en-US" altLang="zh-CN" sz="2400" b="1" dirty="0">
              <a:solidFill>
                <a:schemeClr val="bg1">
                  <a:lumMod val="10000"/>
                </a:schemeClr>
              </a:solidFill>
            </a:endParaRPr>
          </a:p>
        </p:txBody>
      </p:sp>
    </p:spTree>
    <p:extLst>
      <p:ext uri="{BB962C8B-B14F-4D97-AF65-F5344CB8AC3E}">
        <p14:creationId xmlns:p14="http://schemas.microsoft.com/office/powerpoint/2010/main" val="338070040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Equivalence Partitioning –</a:t>
            </a:r>
            <a:r>
              <a:rPr lang="zh-CN" altLang="en-US" sz="3600" dirty="0">
                <a:solidFill>
                  <a:schemeClr val="bg1"/>
                </a:solidFill>
              </a:rPr>
              <a:t>等价类划分法</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pic>
        <p:nvPicPr>
          <p:cNvPr id="3" name="图片 2">
            <a:extLst>
              <a:ext uri="{FF2B5EF4-FFF2-40B4-BE49-F238E27FC236}">
                <a16:creationId xmlns:a16="http://schemas.microsoft.com/office/drawing/2014/main" id="{802DB246-6688-438A-8873-C06A901B3769}"/>
              </a:ext>
            </a:extLst>
          </p:cNvPr>
          <p:cNvPicPr>
            <a:picLocks noChangeAspect="1"/>
          </p:cNvPicPr>
          <p:nvPr/>
        </p:nvPicPr>
        <p:blipFill>
          <a:blip r:embed="rId3"/>
          <a:stretch>
            <a:fillRect/>
          </a:stretch>
        </p:blipFill>
        <p:spPr>
          <a:xfrm>
            <a:off x="509744" y="1517826"/>
            <a:ext cx="2987299" cy="1638442"/>
          </a:xfrm>
          <a:prstGeom prst="rect">
            <a:avLst/>
          </a:prstGeom>
        </p:spPr>
      </p:pic>
      <p:pic>
        <p:nvPicPr>
          <p:cNvPr id="7" name="图片 6">
            <a:extLst>
              <a:ext uri="{FF2B5EF4-FFF2-40B4-BE49-F238E27FC236}">
                <a16:creationId xmlns:a16="http://schemas.microsoft.com/office/drawing/2014/main" id="{D49B14E2-C1B8-4928-87C8-A0E93BD5101B}"/>
              </a:ext>
            </a:extLst>
          </p:cNvPr>
          <p:cNvPicPr>
            <a:picLocks noChangeAspect="1"/>
          </p:cNvPicPr>
          <p:nvPr/>
        </p:nvPicPr>
        <p:blipFill>
          <a:blip r:embed="rId4"/>
          <a:stretch>
            <a:fillRect/>
          </a:stretch>
        </p:blipFill>
        <p:spPr>
          <a:xfrm>
            <a:off x="182850" y="3237885"/>
            <a:ext cx="3947502" cy="312447"/>
          </a:xfrm>
          <a:prstGeom prst="rect">
            <a:avLst/>
          </a:prstGeom>
        </p:spPr>
      </p:pic>
      <p:sp>
        <p:nvSpPr>
          <p:cNvPr id="8" name="副标题 2">
            <a:extLst>
              <a:ext uri="{FF2B5EF4-FFF2-40B4-BE49-F238E27FC236}">
                <a16:creationId xmlns:a16="http://schemas.microsoft.com/office/drawing/2014/main" id="{AE194789-518B-4B01-95A2-293F064E59E1}"/>
              </a:ext>
            </a:extLst>
          </p:cNvPr>
          <p:cNvSpPr txBox="1">
            <a:spLocks noChangeArrowheads="1"/>
          </p:cNvSpPr>
          <p:nvPr/>
        </p:nvSpPr>
        <p:spPr bwMode="auto">
          <a:xfrm>
            <a:off x="466002" y="4206754"/>
            <a:ext cx="11207319"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sz="3600" dirty="0">
                <a:solidFill>
                  <a:schemeClr val="bg1"/>
                </a:solidFill>
              </a:rPr>
              <a:t> 6-20</a:t>
            </a:r>
            <a:r>
              <a:rPr lang="zh-CN" altLang="en-US" sz="3600" dirty="0">
                <a:solidFill>
                  <a:schemeClr val="bg1"/>
                </a:solidFill>
              </a:rPr>
              <a:t>长度</a:t>
            </a:r>
            <a:endParaRPr lang="zh-CN" altLang="en-US" sz="3600" dirty="0">
              <a:solidFill>
                <a:schemeClr val="bg1"/>
              </a:solidFill>
              <a:latin typeface="Times New Roman" pitchFamily="18" charset="0"/>
              <a:sym typeface="Times New Roman" pitchFamily="18" charset="0"/>
            </a:endParaRPr>
          </a:p>
        </p:txBody>
      </p:sp>
    </p:spTree>
    <p:extLst>
      <p:ext uri="{BB962C8B-B14F-4D97-AF65-F5344CB8AC3E}">
        <p14:creationId xmlns:p14="http://schemas.microsoft.com/office/powerpoint/2010/main" val="407603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Sub-Boundary Conditions——</a:t>
            </a:r>
            <a:r>
              <a:rPr lang="zh-CN" altLang="en-US" sz="3600" dirty="0">
                <a:solidFill>
                  <a:schemeClr val="bg1"/>
                </a:solidFill>
              </a:rPr>
              <a:t>次边界条件</a:t>
            </a:r>
            <a:r>
              <a:rPr lang="en-US" altLang="zh-CN" sz="3600" dirty="0">
                <a:solidFill>
                  <a:schemeClr val="bg1"/>
                </a:solidFill>
              </a:rPr>
              <a:t> </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3" name="矩形 2">
            <a:extLst>
              <a:ext uri="{FF2B5EF4-FFF2-40B4-BE49-F238E27FC236}">
                <a16:creationId xmlns:a16="http://schemas.microsoft.com/office/drawing/2014/main" id="{71C1C8A1-5EE2-421A-B544-BBAA8F9378EB}"/>
              </a:ext>
            </a:extLst>
          </p:cNvPr>
          <p:cNvSpPr/>
          <p:nvPr/>
        </p:nvSpPr>
        <p:spPr>
          <a:xfrm>
            <a:off x="182850" y="1475985"/>
            <a:ext cx="11826300" cy="592022"/>
          </a:xfrm>
          <a:prstGeom prst="rect">
            <a:avLst/>
          </a:prstGeom>
        </p:spPr>
        <p:txBody>
          <a:bodyPr wrap="square">
            <a:spAutoFit/>
          </a:bodyPr>
          <a:lstStyle/>
          <a:p>
            <a:pPr>
              <a:lnSpc>
                <a:spcPct val="150000"/>
              </a:lnSpc>
            </a:pPr>
            <a:r>
              <a:rPr lang="zh-CN" altLang="en-US" sz="2400" b="1" dirty="0">
                <a:solidFill>
                  <a:srgbClr val="C00000"/>
                </a:solidFill>
              </a:rPr>
              <a:t>也叫内部边界条件</a:t>
            </a:r>
            <a:r>
              <a:rPr lang="en-US" altLang="zh-CN" sz="2400" b="1" dirty="0">
                <a:solidFill>
                  <a:srgbClr val="C00000"/>
                </a:solidFill>
              </a:rPr>
              <a:t>internal boundary conditions</a:t>
            </a:r>
            <a:r>
              <a:rPr lang="zh-CN" altLang="en-US" sz="2400" b="1" dirty="0">
                <a:solidFill>
                  <a:srgbClr val="C00000"/>
                </a:solidFill>
              </a:rPr>
              <a:t>：边界在软件内部，最终用户几乎看不到</a:t>
            </a:r>
            <a:endParaRPr lang="en-US" altLang="zh-CN" sz="2400" b="1" dirty="0">
              <a:solidFill>
                <a:srgbClr val="C00000"/>
              </a:solidFill>
            </a:endParaRPr>
          </a:p>
        </p:txBody>
      </p:sp>
      <p:sp>
        <p:nvSpPr>
          <p:cNvPr id="4" name="矩形 3">
            <a:extLst>
              <a:ext uri="{FF2B5EF4-FFF2-40B4-BE49-F238E27FC236}">
                <a16:creationId xmlns:a16="http://schemas.microsoft.com/office/drawing/2014/main" id="{ADA22386-0A1A-4DE0-9666-6AA9F13C5118}"/>
              </a:ext>
            </a:extLst>
          </p:cNvPr>
          <p:cNvSpPr/>
          <p:nvPr/>
        </p:nvSpPr>
        <p:spPr>
          <a:xfrm>
            <a:off x="295551" y="2167806"/>
            <a:ext cx="10768614" cy="1140825"/>
          </a:xfrm>
          <a:prstGeom prst="rect">
            <a:avLst/>
          </a:prstGeom>
        </p:spPr>
        <p:txBody>
          <a:bodyPr wrap="square">
            <a:spAutoFit/>
          </a:bodyPr>
          <a:lstStyle/>
          <a:p>
            <a:pPr marL="342900" indent="-342900">
              <a:lnSpc>
                <a:spcPct val="150000"/>
              </a:lnSpc>
              <a:buFont typeface="Wingdings" panose="05000000000000000000" pitchFamily="2" charset="2"/>
              <a:buChar char="p"/>
            </a:pPr>
            <a:r>
              <a:rPr lang="en-US" altLang="zh-CN" sz="2400" dirty="0"/>
              <a:t> Powers-of-Two</a:t>
            </a:r>
            <a:r>
              <a:rPr lang="zh-CN" altLang="en-US" sz="2400" dirty="0"/>
              <a:t>（</a:t>
            </a:r>
            <a:r>
              <a:rPr lang="en-US" altLang="zh-CN" sz="2400" dirty="0"/>
              <a:t>2</a:t>
            </a:r>
            <a:r>
              <a:rPr lang="zh-CN" altLang="en-US" sz="2400" dirty="0"/>
              <a:t>的幂）</a:t>
            </a:r>
            <a:endParaRPr lang="en-US" altLang="zh-CN" sz="2400" dirty="0"/>
          </a:p>
          <a:p>
            <a:pPr>
              <a:lnSpc>
                <a:spcPct val="150000"/>
              </a:lnSpc>
            </a:pPr>
            <a:r>
              <a:rPr lang="en-US" altLang="zh-CN" sz="2400" dirty="0"/>
              <a:t> </a:t>
            </a:r>
            <a:endParaRPr lang="zh-CN" altLang="en-US" sz="2400" dirty="0"/>
          </a:p>
        </p:txBody>
      </p:sp>
      <p:pic>
        <p:nvPicPr>
          <p:cNvPr id="2" name="图片 1">
            <a:extLst>
              <a:ext uri="{FF2B5EF4-FFF2-40B4-BE49-F238E27FC236}">
                <a16:creationId xmlns:a16="http://schemas.microsoft.com/office/drawing/2014/main" id="{9F2F73EB-2EF8-4C83-AC23-911D098350D8}"/>
              </a:ext>
            </a:extLst>
          </p:cNvPr>
          <p:cNvPicPr>
            <a:picLocks noChangeAspect="1"/>
          </p:cNvPicPr>
          <p:nvPr/>
        </p:nvPicPr>
        <p:blipFill>
          <a:blip r:embed="rId3"/>
          <a:stretch>
            <a:fillRect/>
          </a:stretch>
        </p:blipFill>
        <p:spPr>
          <a:xfrm>
            <a:off x="3872438" y="2297838"/>
            <a:ext cx="5868140" cy="4044441"/>
          </a:xfrm>
          <a:prstGeom prst="rect">
            <a:avLst/>
          </a:prstGeom>
        </p:spPr>
      </p:pic>
    </p:spTree>
    <p:extLst>
      <p:ext uri="{BB962C8B-B14F-4D97-AF65-F5344CB8AC3E}">
        <p14:creationId xmlns:p14="http://schemas.microsoft.com/office/powerpoint/2010/main" val="412016749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Sub-Boundary Conditions——</a:t>
            </a:r>
            <a:r>
              <a:rPr lang="zh-CN" altLang="en-US" sz="3600" dirty="0">
                <a:solidFill>
                  <a:schemeClr val="bg1"/>
                </a:solidFill>
              </a:rPr>
              <a:t>次边界条件</a:t>
            </a:r>
            <a:r>
              <a:rPr lang="en-US" altLang="zh-CN" sz="3600" dirty="0">
                <a:solidFill>
                  <a:schemeClr val="bg1"/>
                </a:solidFill>
              </a:rPr>
              <a:t> </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4" name="矩形 3">
            <a:extLst>
              <a:ext uri="{FF2B5EF4-FFF2-40B4-BE49-F238E27FC236}">
                <a16:creationId xmlns:a16="http://schemas.microsoft.com/office/drawing/2014/main" id="{ADA22386-0A1A-4DE0-9666-6AA9F13C5118}"/>
              </a:ext>
            </a:extLst>
          </p:cNvPr>
          <p:cNvSpPr/>
          <p:nvPr/>
        </p:nvSpPr>
        <p:spPr>
          <a:xfrm>
            <a:off x="235526" y="1252145"/>
            <a:ext cx="10768614" cy="1140825"/>
          </a:xfrm>
          <a:prstGeom prst="rect">
            <a:avLst/>
          </a:prstGeom>
        </p:spPr>
        <p:txBody>
          <a:bodyPr wrap="square">
            <a:spAutoFit/>
          </a:bodyPr>
          <a:lstStyle/>
          <a:p>
            <a:pPr marL="342900" indent="-342900">
              <a:lnSpc>
                <a:spcPct val="150000"/>
              </a:lnSpc>
              <a:buFont typeface="Wingdings" panose="05000000000000000000" pitchFamily="2" charset="2"/>
              <a:buChar char="p"/>
            </a:pPr>
            <a:r>
              <a:rPr lang="en-US" altLang="zh-CN" sz="2400" dirty="0"/>
              <a:t> ASCII Table </a:t>
            </a:r>
            <a:r>
              <a:rPr lang="en-US" altLang="zh-CN" sz="2400" dirty="0" err="1"/>
              <a:t>ASCii</a:t>
            </a:r>
            <a:r>
              <a:rPr lang="zh-CN" altLang="en-US" sz="2400" dirty="0"/>
              <a:t>表</a:t>
            </a:r>
            <a:endParaRPr lang="en-US" altLang="zh-CN" sz="2400" dirty="0"/>
          </a:p>
          <a:p>
            <a:pPr>
              <a:lnSpc>
                <a:spcPct val="150000"/>
              </a:lnSpc>
            </a:pPr>
            <a:r>
              <a:rPr lang="en-US" altLang="zh-CN" sz="2400" dirty="0"/>
              <a:t> </a:t>
            </a:r>
            <a:endParaRPr lang="zh-CN" altLang="en-US" sz="2400" dirty="0"/>
          </a:p>
        </p:txBody>
      </p:sp>
      <p:pic>
        <p:nvPicPr>
          <p:cNvPr id="7" name="图片 6">
            <a:extLst>
              <a:ext uri="{FF2B5EF4-FFF2-40B4-BE49-F238E27FC236}">
                <a16:creationId xmlns:a16="http://schemas.microsoft.com/office/drawing/2014/main" id="{1064F580-961A-4417-90E9-C8BC7929F8B1}"/>
              </a:ext>
            </a:extLst>
          </p:cNvPr>
          <p:cNvPicPr>
            <a:picLocks noChangeAspect="1"/>
          </p:cNvPicPr>
          <p:nvPr/>
        </p:nvPicPr>
        <p:blipFill>
          <a:blip r:embed="rId3"/>
          <a:stretch>
            <a:fillRect/>
          </a:stretch>
        </p:blipFill>
        <p:spPr>
          <a:xfrm>
            <a:off x="543583" y="1822557"/>
            <a:ext cx="7079593" cy="4465707"/>
          </a:xfrm>
          <a:prstGeom prst="rect">
            <a:avLst/>
          </a:prstGeom>
        </p:spPr>
      </p:pic>
    </p:spTree>
    <p:extLst>
      <p:ext uri="{BB962C8B-B14F-4D97-AF65-F5344CB8AC3E}">
        <p14:creationId xmlns:p14="http://schemas.microsoft.com/office/powerpoint/2010/main" val="373323383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Sub-Boundary Conditions——</a:t>
            </a:r>
            <a:r>
              <a:rPr lang="zh-CN" altLang="en-US" sz="3600" dirty="0">
                <a:solidFill>
                  <a:schemeClr val="bg1"/>
                </a:solidFill>
              </a:rPr>
              <a:t>次边界条件</a:t>
            </a:r>
            <a:r>
              <a:rPr lang="en-US" altLang="zh-CN" sz="3600" dirty="0">
                <a:solidFill>
                  <a:schemeClr val="bg1"/>
                </a:solidFill>
              </a:rPr>
              <a:t> </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4" name="矩形 3">
            <a:extLst>
              <a:ext uri="{FF2B5EF4-FFF2-40B4-BE49-F238E27FC236}">
                <a16:creationId xmlns:a16="http://schemas.microsoft.com/office/drawing/2014/main" id="{ADA22386-0A1A-4DE0-9666-6AA9F13C5118}"/>
              </a:ext>
            </a:extLst>
          </p:cNvPr>
          <p:cNvSpPr/>
          <p:nvPr/>
        </p:nvSpPr>
        <p:spPr>
          <a:xfrm>
            <a:off x="235526" y="1252145"/>
            <a:ext cx="10768614" cy="586827"/>
          </a:xfrm>
          <a:prstGeom prst="rect">
            <a:avLst/>
          </a:prstGeom>
        </p:spPr>
        <p:txBody>
          <a:bodyPr wrap="square">
            <a:spAutoFit/>
          </a:bodyPr>
          <a:lstStyle/>
          <a:p>
            <a:pPr marL="342900" indent="-342900">
              <a:lnSpc>
                <a:spcPct val="150000"/>
              </a:lnSpc>
              <a:buFont typeface="Wingdings" panose="05000000000000000000" pitchFamily="2" charset="2"/>
              <a:buChar char="p"/>
            </a:pPr>
            <a:r>
              <a:rPr lang="en-US" altLang="zh-CN" sz="2400" dirty="0"/>
              <a:t>  Default, Empty, Blank, Null, Zero, and None</a:t>
            </a:r>
            <a:r>
              <a:rPr lang="zh-CN" altLang="en-US" sz="2400" dirty="0"/>
              <a:t>默认，空，空值，零和无</a:t>
            </a:r>
            <a:r>
              <a:rPr lang="en-US" altLang="zh-CN" sz="2400" dirty="0"/>
              <a:t>  </a:t>
            </a:r>
            <a:endParaRPr lang="zh-CN" altLang="en-US" sz="2400" dirty="0"/>
          </a:p>
        </p:txBody>
      </p:sp>
      <p:sp>
        <p:nvSpPr>
          <p:cNvPr id="8" name="矩形 7">
            <a:extLst>
              <a:ext uri="{FF2B5EF4-FFF2-40B4-BE49-F238E27FC236}">
                <a16:creationId xmlns:a16="http://schemas.microsoft.com/office/drawing/2014/main" id="{AD1A0178-6057-41DC-9551-B81886FE35C5}"/>
              </a:ext>
            </a:extLst>
          </p:cNvPr>
          <p:cNvSpPr/>
          <p:nvPr/>
        </p:nvSpPr>
        <p:spPr>
          <a:xfrm>
            <a:off x="685355" y="1927649"/>
            <a:ext cx="10768614" cy="586827"/>
          </a:xfrm>
          <a:prstGeom prst="rect">
            <a:avLst/>
          </a:prstGeom>
        </p:spPr>
        <p:txBody>
          <a:bodyPr wrap="square">
            <a:spAutoFit/>
          </a:bodyPr>
          <a:lstStyle/>
          <a:p>
            <a:pPr>
              <a:lnSpc>
                <a:spcPct val="150000"/>
              </a:lnSpc>
            </a:pPr>
            <a:r>
              <a:rPr lang="zh-CN" altLang="en-US" sz="2400" dirty="0"/>
              <a:t>当软件要求输入，而没有输入时怎么处理？</a:t>
            </a:r>
          </a:p>
        </p:txBody>
      </p:sp>
      <p:sp>
        <p:nvSpPr>
          <p:cNvPr id="9" name="矩形 8">
            <a:extLst>
              <a:ext uri="{FF2B5EF4-FFF2-40B4-BE49-F238E27FC236}">
                <a16:creationId xmlns:a16="http://schemas.microsoft.com/office/drawing/2014/main" id="{77521ECE-7F5D-4004-A104-76D6814F1A5B}"/>
              </a:ext>
            </a:extLst>
          </p:cNvPr>
          <p:cNvSpPr/>
          <p:nvPr/>
        </p:nvSpPr>
        <p:spPr>
          <a:xfrm>
            <a:off x="235526" y="2842173"/>
            <a:ext cx="10768614" cy="586827"/>
          </a:xfrm>
          <a:prstGeom prst="rect">
            <a:avLst/>
          </a:prstGeom>
        </p:spPr>
        <p:txBody>
          <a:bodyPr wrap="square">
            <a:spAutoFit/>
          </a:bodyPr>
          <a:lstStyle/>
          <a:p>
            <a:pPr marL="342900" indent="-342900">
              <a:lnSpc>
                <a:spcPct val="150000"/>
              </a:lnSpc>
              <a:buFont typeface="Wingdings" panose="05000000000000000000" pitchFamily="2" charset="2"/>
              <a:buChar char="p"/>
            </a:pPr>
            <a:r>
              <a:rPr lang="en-US" altLang="zh-CN" sz="2400" dirty="0"/>
              <a:t>  Invalid, Wrong, Incorrect, and Garbage Data </a:t>
            </a:r>
            <a:r>
              <a:rPr lang="zh-CN" altLang="en-US" sz="2400" dirty="0"/>
              <a:t>非法、错误、不正确和垃圾数据</a:t>
            </a:r>
          </a:p>
        </p:txBody>
      </p:sp>
      <p:sp>
        <p:nvSpPr>
          <p:cNvPr id="10" name="矩形 9">
            <a:extLst>
              <a:ext uri="{FF2B5EF4-FFF2-40B4-BE49-F238E27FC236}">
                <a16:creationId xmlns:a16="http://schemas.microsoft.com/office/drawing/2014/main" id="{08182740-38BB-47E2-96E4-D280DFBEE233}"/>
              </a:ext>
            </a:extLst>
          </p:cNvPr>
          <p:cNvSpPr/>
          <p:nvPr/>
        </p:nvSpPr>
        <p:spPr>
          <a:xfrm>
            <a:off x="711693" y="3601528"/>
            <a:ext cx="10768614" cy="586827"/>
          </a:xfrm>
          <a:prstGeom prst="rect">
            <a:avLst/>
          </a:prstGeom>
        </p:spPr>
        <p:txBody>
          <a:bodyPr wrap="square">
            <a:spAutoFit/>
          </a:bodyPr>
          <a:lstStyle/>
          <a:p>
            <a:pPr>
              <a:lnSpc>
                <a:spcPct val="150000"/>
              </a:lnSpc>
            </a:pPr>
            <a:r>
              <a:rPr lang="zh-CN" altLang="en-US" sz="2400" dirty="0"/>
              <a:t>发挥创造力， 走偏门</a:t>
            </a:r>
            <a:r>
              <a:rPr lang="en-US" altLang="zh-CN" sz="2400" dirty="0"/>
              <a:t>…….</a:t>
            </a:r>
            <a:endParaRPr lang="zh-CN" altLang="en-US" sz="2400" dirty="0"/>
          </a:p>
        </p:txBody>
      </p:sp>
    </p:spTree>
    <p:extLst>
      <p:ext uri="{BB962C8B-B14F-4D97-AF65-F5344CB8AC3E}">
        <p14:creationId xmlns:p14="http://schemas.microsoft.com/office/powerpoint/2010/main" val="428813389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Causality chart ——</a:t>
            </a:r>
            <a:r>
              <a:rPr lang="zh-CN" altLang="en-US" sz="3600" dirty="0">
                <a:solidFill>
                  <a:schemeClr val="bg1"/>
                </a:solidFill>
              </a:rPr>
              <a:t>因果图</a:t>
            </a:r>
            <a:r>
              <a:rPr lang="en-US" altLang="zh-CN" sz="3600" dirty="0">
                <a:solidFill>
                  <a:schemeClr val="bg1"/>
                </a:solidFill>
              </a:rPr>
              <a:t> </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3" name="矩形 2">
            <a:extLst>
              <a:ext uri="{FF2B5EF4-FFF2-40B4-BE49-F238E27FC236}">
                <a16:creationId xmlns:a16="http://schemas.microsoft.com/office/drawing/2014/main" id="{71C1C8A1-5EE2-421A-B544-BBAA8F9378EB}"/>
              </a:ext>
            </a:extLst>
          </p:cNvPr>
          <p:cNvSpPr/>
          <p:nvPr/>
        </p:nvSpPr>
        <p:spPr>
          <a:xfrm>
            <a:off x="182850" y="1475985"/>
            <a:ext cx="11636878" cy="2808013"/>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400" dirty="0">
                <a:solidFill>
                  <a:srgbClr val="C00000"/>
                </a:solidFill>
              </a:rPr>
              <a:t>因果图法即因果分析图</a:t>
            </a:r>
            <a:r>
              <a:rPr lang="zh-CN" altLang="en-US" sz="2400" dirty="0"/>
              <a:t>，又叫特性要因图、石川图或鱼翅图。</a:t>
            </a:r>
            <a:endParaRPr lang="en-US" altLang="zh-CN" sz="2400" dirty="0"/>
          </a:p>
          <a:p>
            <a:pPr marL="285750" indent="-285750">
              <a:lnSpc>
                <a:spcPct val="150000"/>
              </a:lnSpc>
              <a:buFont typeface="Wingdings" panose="05000000000000000000" pitchFamily="2" charset="2"/>
              <a:buChar char="n"/>
            </a:pPr>
            <a:r>
              <a:rPr lang="zh-CN" altLang="en-US" sz="2400" dirty="0"/>
              <a:t>是由日本东京大学教授石川馨提出的一种通过带箭头的线，将质量问题与原因之间的关系表示出来，是分析影响产品质量的诸因素之间关系的一种工具。</a:t>
            </a:r>
            <a:endParaRPr lang="en-US" altLang="zh-CN" sz="2400" dirty="0"/>
          </a:p>
          <a:p>
            <a:pPr marL="285750" indent="-285750">
              <a:lnSpc>
                <a:spcPct val="150000"/>
              </a:lnSpc>
              <a:buFont typeface="Wingdings" panose="05000000000000000000" pitchFamily="2" charset="2"/>
              <a:buChar char="n"/>
            </a:pPr>
            <a:r>
              <a:rPr lang="zh-CN" altLang="en-US" sz="2400" dirty="0"/>
              <a:t>从用自然语言书写的程序规格说明的描述中找出因（输入条件）和果（输出或程序状态的改变），可以通过因果图转换为判定表。</a:t>
            </a:r>
            <a:endParaRPr lang="en-US" altLang="zh-CN" sz="2400" dirty="0"/>
          </a:p>
        </p:txBody>
      </p:sp>
    </p:spTree>
    <p:extLst>
      <p:ext uri="{BB962C8B-B14F-4D97-AF65-F5344CB8AC3E}">
        <p14:creationId xmlns:p14="http://schemas.microsoft.com/office/powerpoint/2010/main" val="294649241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Cause-Effect Graph——</a:t>
            </a:r>
            <a:r>
              <a:rPr lang="zh-CN" altLang="en-US" sz="3600" dirty="0">
                <a:solidFill>
                  <a:schemeClr val="bg1"/>
                </a:solidFill>
              </a:rPr>
              <a:t>因果图</a:t>
            </a:r>
            <a:r>
              <a:rPr lang="en-US" altLang="zh-CN" sz="3600" dirty="0">
                <a:solidFill>
                  <a:schemeClr val="bg1"/>
                </a:solidFill>
              </a:rPr>
              <a:t> </a:t>
            </a:r>
            <a:endParaRPr lang="zh-CN" altLang="en-US" sz="3600" dirty="0">
              <a:solidFill>
                <a:schemeClr val="bg1"/>
              </a:solidFill>
              <a:latin typeface="Times New Roman" pitchFamily="18" charset="0"/>
              <a:sym typeface="Times New Roman" pitchFamily="18" charset="0"/>
            </a:endParaRPr>
          </a:p>
        </p:txBody>
      </p:sp>
      <p:sp>
        <p:nvSpPr>
          <p:cNvPr id="3" name="矩形 2">
            <a:extLst>
              <a:ext uri="{FF2B5EF4-FFF2-40B4-BE49-F238E27FC236}">
                <a16:creationId xmlns:a16="http://schemas.microsoft.com/office/drawing/2014/main" id="{71C1C8A1-5EE2-421A-B544-BBAA8F9378EB}"/>
              </a:ext>
            </a:extLst>
          </p:cNvPr>
          <p:cNvSpPr/>
          <p:nvPr/>
        </p:nvSpPr>
        <p:spPr>
          <a:xfrm>
            <a:off x="182850" y="1355442"/>
            <a:ext cx="11636878" cy="675313"/>
          </a:xfrm>
          <a:prstGeom prst="rect">
            <a:avLst/>
          </a:prstGeom>
        </p:spPr>
        <p:txBody>
          <a:bodyPr wrap="square">
            <a:spAutoFit/>
          </a:bodyPr>
          <a:lstStyle/>
          <a:p>
            <a:pPr marL="342900" indent="-342900">
              <a:lnSpc>
                <a:spcPct val="150000"/>
              </a:lnSpc>
              <a:buFont typeface="Wingdings" panose="05000000000000000000" pitchFamily="2" charset="2"/>
              <a:buChar char="n"/>
            </a:pPr>
            <a:r>
              <a:rPr lang="zh-CN" altLang="en-US" sz="2800" b="1" dirty="0">
                <a:solidFill>
                  <a:srgbClr val="C00000"/>
                </a:solidFill>
              </a:rPr>
              <a:t>输入与输出的关系主要有：恒等、非、与、或</a:t>
            </a:r>
            <a:endParaRPr lang="zh-CN" altLang="en-US" sz="2800" dirty="0">
              <a:solidFill>
                <a:srgbClr val="C00000"/>
              </a:solidFill>
            </a:endParaRPr>
          </a:p>
        </p:txBody>
      </p:sp>
      <p:sp>
        <p:nvSpPr>
          <p:cNvPr id="2" name="矩形 1">
            <a:extLst>
              <a:ext uri="{FF2B5EF4-FFF2-40B4-BE49-F238E27FC236}">
                <a16:creationId xmlns:a16="http://schemas.microsoft.com/office/drawing/2014/main" id="{40514CEE-E932-4E83-941A-6EC71EFCBB88}"/>
              </a:ext>
            </a:extLst>
          </p:cNvPr>
          <p:cNvSpPr/>
          <p:nvPr/>
        </p:nvSpPr>
        <p:spPr>
          <a:xfrm>
            <a:off x="352386" y="2180519"/>
            <a:ext cx="5573605" cy="677108"/>
          </a:xfrm>
          <a:prstGeom prst="rect">
            <a:avLst/>
          </a:prstGeom>
        </p:spPr>
        <p:txBody>
          <a:bodyPr wrap="square">
            <a:spAutoFit/>
          </a:bodyPr>
          <a:lstStyle/>
          <a:p>
            <a:pPr marL="285750" indent="-285750">
              <a:buFont typeface="Wingdings" panose="05000000000000000000" pitchFamily="2" charset="2"/>
              <a:buChar char="p"/>
            </a:pPr>
            <a:r>
              <a:rPr lang="zh-CN" altLang="en-US" sz="2000" dirty="0">
                <a:solidFill>
                  <a:srgbClr val="000000"/>
                </a:solidFill>
                <a:latin typeface="verdana" panose="020B0604030504040204" pitchFamily="34" charset="0"/>
              </a:rPr>
              <a:t>恒等：</a:t>
            </a:r>
            <a:r>
              <a:rPr lang="zh-CN" altLang="en-US" dirty="0"/>
              <a:t>若原因出现，则结果出现；若原因不出现，则结果不出现。</a:t>
            </a:r>
            <a:endParaRPr lang="zh-CN" altLang="en-US" sz="2000" dirty="0"/>
          </a:p>
        </p:txBody>
      </p:sp>
      <p:sp>
        <p:nvSpPr>
          <p:cNvPr id="4" name="椭圆 3">
            <a:extLst>
              <a:ext uri="{FF2B5EF4-FFF2-40B4-BE49-F238E27FC236}">
                <a16:creationId xmlns:a16="http://schemas.microsoft.com/office/drawing/2014/main" id="{4DCBEFD4-D1FA-4168-8D74-8785F4167F1A}"/>
              </a:ext>
            </a:extLst>
          </p:cNvPr>
          <p:cNvSpPr/>
          <p:nvPr/>
        </p:nvSpPr>
        <p:spPr bwMode="auto">
          <a:xfrm>
            <a:off x="1139889" y="3164132"/>
            <a:ext cx="609012" cy="65325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endParaRPr kumimoji="0" lang="zh-CN" altLang="en-US"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cxnSp>
        <p:nvCxnSpPr>
          <p:cNvPr id="9" name="直接箭头连接符 8">
            <a:extLst>
              <a:ext uri="{FF2B5EF4-FFF2-40B4-BE49-F238E27FC236}">
                <a16:creationId xmlns:a16="http://schemas.microsoft.com/office/drawing/2014/main" id="{8A8F403C-47F6-40ED-AFA9-193C3BDF6A83}"/>
              </a:ext>
            </a:extLst>
          </p:cNvPr>
          <p:cNvCxnSpPr>
            <a:stCxn id="4" idx="6"/>
            <a:endCxn id="13" idx="2"/>
          </p:cNvCxnSpPr>
          <p:nvPr/>
        </p:nvCxnSpPr>
        <p:spPr bwMode="auto">
          <a:xfrm flipV="1">
            <a:off x="1748901" y="3487296"/>
            <a:ext cx="1033391" cy="3461"/>
          </a:xfrm>
          <a:prstGeom prst="straightConnector1">
            <a:avLst/>
          </a:prstGeom>
          <a:solidFill>
            <a:schemeClr val="accent1"/>
          </a:solidFill>
          <a:ln w="9525"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文本框 9">
            <a:extLst>
              <a:ext uri="{FF2B5EF4-FFF2-40B4-BE49-F238E27FC236}">
                <a16:creationId xmlns:a16="http://schemas.microsoft.com/office/drawing/2014/main" id="{E57D4B6B-993B-4A5A-8B20-ED2D9A13CD72}"/>
              </a:ext>
            </a:extLst>
          </p:cNvPr>
          <p:cNvSpPr txBox="1"/>
          <p:nvPr/>
        </p:nvSpPr>
        <p:spPr>
          <a:xfrm>
            <a:off x="1930036" y="3483616"/>
            <a:ext cx="852256" cy="369332"/>
          </a:xfrm>
          <a:prstGeom prst="rect">
            <a:avLst/>
          </a:prstGeom>
          <a:noFill/>
        </p:spPr>
        <p:txBody>
          <a:bodyPr wrap="square" rtlCol="0">
            <a:spAutoFit/>
          </a:bodyPr>
          <a:lstStyle/>
          <a:p>
            <a:r>
              <a:rPr lang="zh-CN" altLang="en-US" dirty="0"/>
              <a:t>恒等</a:t>
            </a:r>
          </a:p>
        </p:txBody>
      </p:sp>
      <p:sp>
        <p:nvSpPr>
          <p:cNvPr id="13" name="椭圆 12">
            <a:extLst>
              <a:ext uri="{FF2B5EF4-FFF2-40B4-BE49-F238E27FC236}">
                <a16:creationId xmlns:a16="http://schemas.microsoft.com/office/drawing/2014/main" id="{EDA9F518-5BA3-473A-9632-23F0A9ABBE08}"/>
              </a:ext>
            </a:extLst>
          </p:cNvPr>
          <p:cNvSpPr/>
          <p:nvPr/>
        </p:nvSpPr>
        <p:spPr bwMode="auto">
          <a:xfrm>
            <a:off x="2782292" y="3164131"/>
            <a:ext cx="713795" cy="64633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e1</a:t>
            </a:r>
            <a:endParaRPr kumimoji="0" lang="zh-CN" altLang="en-US"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4" name="矩形 13">
            <a:extLst>
              <a:ext uri="{FF2B5EF4-FFF2-40B4-BE49-F238E27FC236}">
                <a16:creationId xmlns:a16="http://schemas.microsoft.com/office/drawing/2014/main" id="{78D16356-5EEE-4DB6-86AE-4BFB552E56B2}"/>
              </a:ext>
            </a:extLst>
          </p:cNvPr>
          <p:cNvSpPr/>
          <p:nvPr/>
        </p:nvSpPr>
        <p:spPr>
          <a:xfrm>
            <a:off x="6459230" y="2269998"/>
            <a:ext cx="5573605" cy="677108"/>
          </a:xfrm>
          <a:prstGeom prst="rect">
            <a:avLst/>
          </a:prstGeom>
        </p:spPr>
        <p:txBody>
          <a:bodyPr wrap="square">
            <a:spAutoFit/>
          </a:bodyPr>
          <a:lstStyle/>
          <a:p>
            <a:pPr marL="285750" indent="-285750">
              <a:buFont typeface="Wingdings" panose="05000000000000000000" pitchFamily="2" charset="2"/>
              <a:buChar char="p"/>
            </a:pPr>
            <a:r>
              <a:rPr lang="zh-CN" altLang="en-US" sz="2000" dirty="0">
                <a:solidFill>
                  <a:srgbClr val="000000"/>
                </a:solidFill>
                <a:latin typeface="verdana" panose="020B0604030504040204" pitchFamily="34" charset="0"/>
              </a:rPr>
              <a:t>非：</a:t>
            </a:r>
            <a:r>
              <a:rPr lang="zh-CN" altLang="en-US" dirty="0"/>
              <a:t>若原因出现，则结果不出现；若原因不出现，则结果出现。</a:t>
            </a:r>
            <a:endParaRPr lang="zh-CN" altLang="en-US" sz="2000" dirty="0"/>
          </a:p>
        </p:txBody>
      </p:sp>
      <p:sp>
        <p:nvSpPr>
          <p:cNvPr id="15" name="椭圆 14">
            <a:extLst>
              <a:ext uri="{FF2B5EF4-FFF2-40B4-BE49-F238E27FC236}">
                <a16:creationId xmlns:a16="http://schemas.microsoft.com/office/drawing/2014/main" id="{59273910-1B15-47A5-B556-155AC208D5CF}"/>
              </a:ext>
            </a:extLst>
          </p:cNvPr>
          <p:cNvSpPr/>
          <p:nvPr/>
        </p:nvSpPr>
        <p:spPr bwMode="auto">
          <a:xfrm>
            <a:off x="7410406" y="2985079"/>
            <a:ext cx="609013" cy="609013"/>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c1</a:t>
            </a:r>
            <a:endParaRPr kumimoji="0" lang="zh-CN" altLang="en-US"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cxnSp>
        <p:nvCxnSpPr>
          <p:cNvPr id="16" name="直接箭头连接符 15">
            <a:extLst>
              <a:ext uri="{FF2B5EF4-FFF2-40B4-BE49-F238E27FC236}">
                <a16:creationId xmlns:a16="http://schemas.microsoft.com/office/drawing/2014/main" id="{FFF54399-4D9B-4453-BDD4-02875258CEDF}"/>
              </a:ext>
            </a:extLst>
          </p:cNvPr>
          <p:cNvCxnSpPr>
            <a:stCxn id="15" idx="6"/>
          </p:cNvCxnSpPr>
          <p:nvPr/>
        </p:nvCxnSpPr>
        <p:spPr bwMode="auto">
          <a:xfrm flipV="1">
            <a:off x="8019419" y="3286125"/>
            <a:ext cx="1019806" cy="3461"/>
          </a:xfrm>
          <a:prstGeom prst="straightConnector1">
            <a:avLst/>
          </a:prstGeom>
          <a:solidFill>
            <a:schemeClr val="accent1"/>
          </a:solidFill>
          <a:ln w="9525"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a:extLst>
              <a:ext uri="{FF2B5EF4-FFF2-40B4-BE49-F238E27FC236}">
                <a16:creationId xmlns:a16="http://schemas.microsoft.com/office/drawing/2014/main" id="{3A0D553A-2F78-4D9A-948A-AE7FE611E0E1}"/>
              </a:ext>
            </a:extLst>
          </p:cNvPr>
          <p:cNvSpPr txBox="1"/>
          <p:nvPr/>
        </p:nvSpPr>
        <p:spPr>
          <a:xfrm>
            <a:off x="8200554" y="3282445"/>
            <a:ext cx="852256" cy="369332"/>
          </a:xfrm>
          <a:prstGeom prst="rect">
            <a:avLst/>
          </a:prstGeom>
          <a:noFill/>
        </p:spPr>
        <p:txBody>
          <a:bodyPr wrap="square" rtlCol="0">
            <a:spAutoFit/>
          </a:bodyPr>
          <a:lstStyle/>
          <a:p>
            <a:r>
              <a:rPr lang="zh-CN" altLang="en-US" dirty="0"/>
              <a:t>非</a:t>
            </a:r>
          </a:p>
        </p:txBody>
      </p:sp>
      <p:sp>
        <p:nvSpPr>
          <p:cNvPr id="18" name="椭圆 17">
            <a:extLst>
              <a:ext uri="{FF2B5EF4-FFF2-40B4-BE49-F238E27FC236}">
                <a16:creationId xmlns:a16="http://schemas.microsoft.com/office/drawing/2014/main" id="{D2B79E85-FD25-4E52-9A5A-9B6ED875B7D7}"/>
              </a:ext>
            </a:extLst>
          </p:cNvPr>
          <p:cNvSpPr/>
          <p:nvPr/>
        </p:nvSpPr>
        <p:spPr bwMode="auto">
          <a:xfrm>
            <a:off x="9052810" y="2962960"/>
            <a:ext cx="713795" cy="64633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e1</a:t>
            </a:r>
            <a:endParaRPr kumimoji="0" lang="zh-CN" altLang="en-US"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4" name="矩形 23">
            <a:extLst>
              <a:ext uri="{FF2B5EF4-FFF2-40B4-BE49-F238E27FC236}">
                <a16:creationId xmlns:a16="http://schemas.microsoft.com/office/drawing/2014/main" id="{2822258A-024E-4355-A0D0-6830641AA260}"/>
              </a:ext>
            </a:extLst>
          </p:cNvPr>
          <p:cNvSpPr/>
          <p:nvPr/>
        </p:nvSpPr>
        <p:spPr>
          <a:xfrm>
            <a:off x="352385" y="4237219"/>
            <a:ext cx="5573605" cy="677108"/>
          </a:xfrm>
          <a:prstGeom prst="rect">
            <a:avLst/>
          </a:prstGeom>
        </p:spPr>
        <p:txBody>
          <a:bodyPr wrap="square">
            <a:spAutoFit/>
          </a:bodyPr>
          <a:lstStyle/>
          <a:p>
            <a:pPr marL="285750" indent="-285750">
              <a:buFont typeface="Wingdings" panose="05000000000000000000" pitchFamily="2" charset="2"/>
              <a:buChar char="p"/>
            </a:pPr>
            <a:r>
              <a:rPr lang="zh-CN" altLang="en-US" sz="2000" dirty="0">
                <a:solidFill>
                  <a:srgbClr val="000000"/>
                </a:solidFill>
                <a:latin typeface="verdana" panose="020B0604030504040204" pitchFamily="34" charset="0"/>
              </a:rPr>
              <a:t>或：</a:t>
            </a:r>
            <a:r>
              <a:rPr lang="zh-CN" altLang="en-US" dirty="0"/>
              <a:t>若几个原因中有一个出现，则结果出现；若几个原因均不出现，则结果不出现。</a:t>
            </a:r>
            <a:endParaRPr lang="zh-CN" altLang="en-US" sz="2000" dirty="0"/>
          </a:p>
        </p:txBody>
      </p:sp>
      <p:pic>
        <p:nvPicPr>
          <p:cNvPr id="23" name="图片 22">
            <a:extLst>
              <a:ext uri="{FF2B5EF4-FFF2-40B4-BE49-F238E27FC236}">
                <a16:creationId xmlns:a16="http://schemas.microsoft.com/office/drawing/2014/main" id="{54205421-96C0-4901-A72D-146A86F9A440}"/>
              </a:ext>
            </a:extLst>
          </p:cNvPr>
          <p:cNvPicPr>
            <a:picLocks noChangeAspect="1"/>
          </p:cNvPicPr>
          <p:nvPr/>
        </p:nvPicPr>
        <p:blipFill>
          <a:blip r:embed="rId3"/>
          <a:stretch>
            <a:fillRect/>
          </a:stretch>
        </p:blipFill>
        <p:spPr>
          <a:xfrm>
            <a:off x="1232996" y="4914327"/>
            <a:ext cx="2065199" cy="1356478"/>
          </a:xfrm>
          <a:prstGeom prst="rect">
            <a:avLst/>
          </a:prstGeom>
        </p:spPr>
      </p:pic>
      <p:sp>
        <p:nvSpPr>
          <p:cNvPr id="26" name="矩形 25">
            <a:extLst>
              <a:ext uri="{FF2B5EF4-FFF2-40B4-BE49-F238E27FC236}">
                <a16:creationId xmlns:a16="http://schemas.microsoft.com/office/drawing/2014/main" id="{F0388538-3DE3-4B89-921D-05F7BE2A4B24}"/>
              </a:ext>
            </a:extLst>
          </p:cNvPr>
          <p:cNvSpPr/>
          <p:nvPr/>
        </p:nvSpPr>
        <p:spPr>
          <a:xfrm>
            <a:off x="6154429" y="4237542"/>
            <a:ext cx="5573605" cy="646331"/>
          </a:xfrm>
          <a:prstGeom prst="rect">
            <a:avLst/>
          </a:prstGeom>
        </p:spPr>
        <p:txBody>
          <a:bodyPr wrap="square">
            <a:spAutoFit/>
          </a:bodyPr>
          <a:lstStyle/>
          <a:p>
            <a:pPr marL="285750" indent="-285750">
              <a:buFont typeface="Wingdings" panose="05000000000000000000" pitchFamily="2" charset="2"/>
              <a:buChar char="p"/>
            </a:pPr>
            <a:r>
              <a:rPr lang="zh-CN" altLang="en-US" dirty="0"/>
              <a:t>与。若几个原因都出现，结果才出现；若几个原因中有一个不出现，则结果不出现。</a:t>
            </a:r>
            <a:endParaRPr lang="zh-CN" altLang="en-US" sz="2000" dirty="0"/>
          </a:p>
        </p:txBody>
      </p:sp>
      <p:pic>
        <p:nvPicPr>
          <p:cNvPr id="25" name="图片 24">
            <a:extLst>
              <a:ext uri="{FF2B5EF4-FFF2-40B4-BE49-F238E27FC236}">
                <a16:creationId xmlns:a16="http://schemas.microsoft.com/office/drawing/2014/main" id="{409DAFB3-7634-492A-9C81-71F70B939271}"/>
              </a:ext>
            </a:extLst>
          </p:cNvPr>
          <p:cNvPicPr>
            <a:picLocks noChangeAspect="1"/>
          </p:cNvPicPr>
          <p:nvPr/>
        </p:nvPicPr>
        <p:blipFill>
          <a:blip r:embed="rId4"/>
          <a:stretch>
            <a:fillRect/>
          </a:stretch>
        </p:blipFill>
        <p:spPr>
          <a:xfrm>
            <a:off x="7743976" y="4844297"/>
            <a:ext cx="2590497" cy="1356478"/>
          </a:xfrm>
          <a:prstGeom prst="rect">
            <a:avLst/>
          </a:prstGeom>
        </p:spPr>
      </p:pic>
    </p:spTree>
    <p:extLst>
      <p:ext uri="{BB962C8B-B14F-4D97-AF65-F5344CB8AC3E}">
        <p14:creationId xmlns:p14="http://schemas.microsoft.com/office/powerpoint/2010/main" val="17957181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13" grpId="0" animBg="1"/>
      <p:bldP spid="15" grpId="0" animBg="1"/>
      <p:bldP spid="17" grpId="0"/>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9963"/>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Causality chart ——</a:t>
            </a:r>
            <a:r>
              <a:rPr lang="zh-CN" altLang="en-US" sz="3600" dirty="0">
                <a:solidFill>
                  <a:schemeClr val="bg1"/>
                </a:solidFill>
              </a:rPr>
              <a:t>因果图</a:t>
            </a:r>
            <a:r>
              <a:rPr lang="en-US" altLang="zh-CN" sz="3600" dirty="0">
                <a:solidFill>
                  <a:schemeClr val="bg1"/>
                </a:solidFill>
              </a:rPr>
              <a:t> </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3" name="矩形 2">
            <a:extLst>
              <a:ext uri="{FF2B5EF4-FFF2-40B4-BE49-F238E27FC236}">
                <a16:creationId xmlns:a16="http://schemas.microsoft.com/office/drawing/2014/main" id="{71C1C8A1-5EE2-421A-B544-BBAA8F9378EB}"/>
              </a:ext>
            </a:extLst>
          </p:cNvPr>
          <p:cNvSpPr/>
          <p:nvPr/>
        </p:nvSpPr>
        <p:spPr>
          <a:xfrm>
            <a:off x="182850" y="1155417"/>
            <a:ext cx="11636878" cy="675313"/>
          </a:xfrm>
          <a:prstGeom prst="rect">
            <a:avLst/>
          </a:prstGeom>
        </p:spPr>
        <p:txBody>
          <a:bodyPr wrap="square">
            <a:spAutoFit/>
          </a:bodyPr>
          <a:lstStyle/>
          <a:p>
            <a:pPr marL="342900" indent="-342900">
              <a:lnSpc>
                <a:spcPct val="150000"/>
              </a:lnSpc>
              <a:buFont typeface="Wingdings" panose="05000000000000000000" pitchFamily="2" charset="2"/>
              <a:buChar char="n"/>
            </a:pPr>
            <a:r>
              <a:rPr lang="zh-CN" altLang="en-US" sz="2800" b="1" dirty="0">
                <a:solidFill>
                  <a:srgbClr val="C00000"/>
                </a:solidFill>
              </a:rPr>
              <a:t>输入与输入之间的约束关系主要有：</a:t>
            </a:r>
            <a:endParaRPr lang="zh-CN" altLang="en-US" sz="2800" dirty="0">
              <a:solidFill>
                <a:srgbClr val="C00000"/>
              </a:solidFill>
            </a:endParaRPr>
          </a:p>
        </p:txBody>
      </p:sp>
      <p:sp>
        <p:nvSpPr>
          <p:cNvPr id="2" name="矩形 1">
            <a:extLst>
              <a:ext uri="{FF2B5EF4-FFF2-40B4-BE49-F238E27FC236}">
                <a16:creationId xmlns:a16="http://schemas.microsoft.com/office/drawing/2014/main" id="{40514CEE-E932-4E83-941A-6EC71EFCBB88}"/>
              </a:ext>
            </a:extLst>
          </p:cNvPr>
          <p:cNvSpPr/>
          <p:nvPr/>
        </p:nvSpPr>
        <p:spPr>
          <a:xfrm>
            <a:off x="352386" y="1818569"/>
            <a:ext cx="5573605" cy="400110"/>
          </a:xfrm>
          <a:prstGeom prst="rect">
            <a:avLst/>
          </a:prstGeom>
        </p:spPr>
        <p:txBody>
          <a:bodyPr wrap="square">
            <a:spAutoFit/>
          </a:bodyPr>
          <a:lstStyle/>
          <a:p>
            <a:pPr marL="285750" indent="-285750">
              <a:buFont typeface="Wingdings" panose="05000000000000000000" pitchFamily="2" charset="2"/>
              <a:buChar char="p"/>
            </a:pPr>
            <a:r>
              <a:rPr lang="en-US" altLang="zh-CN" sz="2000" dirty="0">
                <a:solidFill>
                  <a:srgbClr val="C00000"/>
                </a:solidFill>
              </a:rPr>
              <a:t>E </a:t>
            </a:r>
            <a:r>
              <a:rPr lang="zh-CN" altLang="en-US" dirty="0"/>
              <a:t>异：所有输入中至多一个输入条件发生。</a:t>
            </a:r>
            <a:endParaRPr lang="zh-CN" altLang="en-US" sz="2000" dirty="0"/>
          </a:p>
        </p:txBody>
      </p:sp>
      <p:sp>
        <p:nvSpPr>
          <p:cNvPr id="14" name="矩形 13">
            <a:extLst>
              <a:ext uri="{FF2B5EF4-FFF2-40B4-BE49-F238E27FC236}">
                <a16:creationId xmlns:a16="http://schemas.microsoft.com/office/drawing/2014/main" id="{78D16356-5EEE-4DB6-86AE-4BFB552E56B2}"/>
              </a:ext>
            </a:extLst>
          </p:cNvPr>
          <p:cNvSpPr/>
          <p:nvPr/>
        </p:nvSpPr>
        <p:spPr>
          <a:xfrm>
            <a:off x="6154430" y="1847144"/>
            <a:ext cx="5573605" cy="369332"/>
          </a:xfrm>
          <a:prstGeom prst="rect">
            <a:avLst/>
          </a:prstGeom>
        </p:spPr>
        <p:txBody>
          <a:bodyPr wrap="square">
            <a:spAutoFit/>
          </a:bodyPr>
          <a:lstStyle/>
          <a:p>
            <a:pPr marL="285750" indent="-285750">
              <a:buFont typeface="Wingdings" panose="05000000000000000000" pitchFamily="2" charset="2"/>
              <a:buChar char="p"/>
            </a:pPr>
            <a:r>
              <a:rPr lang="en-US" altLang="zh-CN" dirty="0">
                <a:solidFill>
                  <a:srgbClr val="C00000"/>
                </a:solidFill>
              </a:rPr>
              <a:t>I </a:t>
            </a:r>
            <a:r>
              <a:rPr lang="zh-CN" altLang="en-US" dirty="0"/>
              <a:t>或：所有输入中至少一个输入条件发生</a:t>
            </a:r>
            <a:endParaRPr lang="zh-CN" altLang="en-US" sz="2000" dirty="0"/>
          </a:p>
        </p:txBody>
      </p:sp>
      <p:sp>
        <p:nvSpPr>
          <p:cNvPr id="24" name="矩形 23">
            <a:extLst>
              <a:ext uri="{FF2B5EF4-FFF2-40B4-BE49-F238E27FC236}">
                <a16:creationId xmlns:a16="http://schemas.microsoft.com/office/drawing/2014/main" id="{2822258A-024E-4355-A0D0-6830641AA260}"/>
              </a:ext>
            </a:extLst>
          </p:cNvPr>
          <p:cNvSpPr/>
          <p:nvPr/>
        </p:nvSpPr>
        <p:spPr>
          <a:xfrm>
            <a:off x="352385" y="4322944"/>
            <a:ext cx="5573605" cy="369332"/>
          </a:xfrm>
          <a:prstGeom prst="rect">
            <a:avLst/>
          </a:prstGeom>
        </p:spPr>
        <p:txBody>
          <a:bodyPr wrap="square">
            <a:spAutoFit/>
          </a:bodyPr>
          <a:lstStyle/>
          <a:p>
            <a:pPr marL="285750" indent="-285750">
              <a:buFont typeface="Wingdings" panose="05000000000000000000" pitchFamily="2" charset="2"/>
              <a:buChar char="p"/>
            </a:pPr>
            <a:r>
              <a:rPr lang="en-US" altLang="zh-CN" dirty="0">
                <a:solidFill>
                  <a:srgbClr val="C00000"/>
                </a:solidFill>
              </a:rPr>
              <a:t>O</a:t>
            </a:r>
            <a:r>
              <a:rPr lang="en-US" altLang="zh-CN" dirty="0"/>
              <a:t> </a:t>
            </a:r>
            <a:r>
              <a:rPr lang="zh-CN" altLang="en-US" dirty="0"/>
              <a:t>唯一：所有输入中有且只有一个输入条件发生</a:t>
            </a:r>
            <a:endParaRPr lang="zh-CN" altLang="en-US" sz="2000" dirty="0"/>
          </a:p>
        </p:txBody>
      </p:sp>
      <p:sp>
        <p:nvSpPr>
          <p:cNvPr id="26" name="矩形 25">
            <a:extLst>
              <a:ext uri="{FF2B5EF4-FFF2-40B4-BE49-F238E27FC236}">
                <a16:creationId xmlns:a16="http://schemas.microsoft.com/office/drawing/2014/main" id="{F0388538-3DE3-4B89-921D-05F7BE2A4B24}"/>
              </a:ext>
            </a:extLst>
          </p:cNvPr>
          <p:cNvSpPr/>
          <p:nvPr/>
        </p:nvSpPr>
        <p:spPr>
          <a:xfrm>
            <a:off x="6163954" y="4208967"/>
            <a:ext cx="5573605" cy="646331"/>
          </a:xfrm>
          <a:prstGeom prst="rect">
            <a:avLst/>
          </a:prstGeom>
        </p:spPr>
        <p:txBody>
          <a:bodyPr wrap="square">
            <a:spAutoFit/>
          </a:bodyPr>
          <a:lstStyle/>
          <a:p>
            <a:pPr marL="285750" indent="-285750">
              <a:buFont typeface="Wingdings" panose="05000000000000000000" pitchFamily="2" charset="2"/>
              <a:buChar char="p"/>
            </a:pPr>
            <a:r>
              <a:rPr lang="en-US" altLang="zh-CN" dirty="0">
                <a:solidFill>
                  <a:srgbClr val="C00000"/>
                </a:solidFill>
              </a:rPr>
              <a:t>R</a:t>
            </a:r>
            <a:r>
              <a:rPr lang="zh-CN" altLang="en-US" dirty="0"/>
              <a:t>要求：所有输入中只要有一个输入条件发生，则其他输入也会发生</a:t>
            </a:r>
            <a:r>
              <a:rPr lang="en-US" altLang="zh-CN" dirty="0"/>
              <a:t>,</a:t>
            </a:r>
            <a:r>
              <a:rPr lang="zh-CN" altLang="en-US" dirty="0"/>
              <a:t>即输入保持一致。</a:t>
            </a:r>
            <a:endParaRPr lang="zh-CN" altLang="en-US" sz="2000" dirty="0"/>
          </a:p>
        </p:txBody>
      </p:sp>
      <p:pic>
        <p:nvPicPr>
          <p:cNvPr id="7" name="图片 6">
            <a:extLst>
              <a:ext uri="{FF2B5EF4-FFF2-40B4-BE49-F238E27FC236}">
                <a16:creationId xmlns:a16="http://schemas.microsoft.com/office/drawing/2014/main" id="{DEA96BB8-B803-427B-981F-84AD83E723BA}"/>
              </a:ext>
            </a:extLst>
          </p:cNvPr>
          <p:cNvPicPr>
            <a:picLocks noChangeAspect="1"/>
          </p:cNvPicPr>
          <p:nvPr/>
        </p:nvPicPr>
        <p:blipFill>
          <a:blip r:embed="rId3"/>
          <a:stretch>
            <a:fillRect/>
          </a:stretch>
        </p:blipFill>
        <p:spPr>
          <a:xfrm>
            <a:off x="1385409" y="2187901"/>
            <a:ext cx="3825572" cy="1950889"/>
          </a:xfrm>
          <a:prstGeom prst="rect">
            <a:avLst/>
          </a:prstGeom>
        </p:spPr>
      </p:pic>
      <p:pic>
        <p:nvPicPr>
          <p:cNvPr id="8" name="图片 7">
            <a:extLst>
              <a:ext uri="{FF2B5EF4-FFF2-40B4-BE49-F238E27FC236}">
                <a16:creationId xmlns:a16="http://schemas.microsoft.com/office/drawing/2014/main" id="{0FE9BFF0-57DB-4EFD-BF5E-8F7EE66D5F0A}"/>
              </a:ext>
            </a:extLst>
          </p:cNvPr>
          <p:cNvPicPr>
            <a:picLocks noChangeAspect="1"/>
          </p:cNvPicPr>
          <p:nvPr/>
        </p:nvPicPr>
        <p:blipFill>
          <a:blip r:embed="rId4"/>
          <a:stretch>
            <a:fillRect/>
          </a:stretch>
        </p:blipFill>
        <p:spPr>
          <a:xfrm>
            <a:off x="6552844" y="2320854"/>
            <a:ext cx="4115157" cy="1806097"/>
          </a:xfrm>
          <a:prstGeom prst="rect">
            <a:avLst/>
          </a:prstGeom>
        </p:spPr>
      </p:pic>
      <p:pic>
        <p:nvPicPr>
          <p:cNvPr id="11" name="图片 10">
            <a:extLst>
              <a:ext uri="{FF2B5EF4-FFF2-40B4-BE49-F238E27FC236}">
                <a16:creationId xmlns:a16="http://schemas.microsoft.com/office/drawing/2014/main" id="{F23B218B-C65B-440E-AD13-6607152D49FC}"/>
              </a:ext>
            </a:extLst>
          </p:cNvPr>
          <p:cNvPicPr>
            <a:picLocks noChangeAspect="1"/>
          </p:cNvPicPr>
          <p:nvPr/>
        </p:nvPicPr>
        <p:blipFill>
          <a:blip r:embed="rId5"/>
          <a:stretch>
            <a:fillRect/>
          </a:stretch>
        </p:blipFill>
        <p:spPr>
          <a:xfrm>
            <a:off x="1190989" y="4755772"/>
            <a:ext cx="3993226" cy="1707028"/>
          </a:xfrm>
          <a:prstGeom prst="rect">
            <a:avLst/>
          </a:prstGeom>
        </p:spPr>
      </p:pic>
      <p:pic>
        <p:nvPicPr>
          <p:cNvPr id="12" name="图片 11">
            <a:extLst>
              <a:ext uri="{FF2B5EF4-FFF2-40B4-BE49-F238E27FC236}">
                <a16:creationId xmlns:a16="http://schemas.microsoft.com/office/drawing/2014/main" id="{8B3F08BB-433F-4850-98B4-A26CF0FF75CF}"/>
              </a:ext>
            </a:extLst>
          </p:cNvPr>
          <p:cNvPicPr>
            <a:picLocks noChangeAspect="1"/>
          </p:cNvPicPr>
          <p:nvPr/>
        </p:nvPicPr>
        <p:blipFill>
          <a:blip r:embed="rId6"/>
          <a:stretch>
            <a:fillRect/>
          </a:stretch>
        </p:blipFill>
        <p:spPr>
          <a:xfrm>
            <a:off x="6552844" y="4855298"/>
            <a:ext cx="3877031" cy="1766370"/>
          </a:xfrm>
          <a:prstGeom prst="rect">
            <a:avLst/>
          </a:prstGeom>
        </p:spPr>
      </p:pic>
      <p:sp>
        <p:nvSpPr>
          <p:cNvPr id="19" name="矩形 18">
            <a:extLst>
              <a:ext uri="{FF2B5EF4-FFF2-40B4-BE49-F238E27FC236}">
                <a16:creationId xmlns:a16="http://schemas.microsoft.com/office/drawing/2014/main" id="{CFD19880-538F-4184-BECF-6FC6FBBD1A58}"/>
              </a:ext>
            </a:extLst>
          </p:cNvPr>
          <p:cNvSpPr/>
          <p:nvPr/>
        </p:nvSpPr>
        <p:spPr bwMode="auto">
          <a:xfrm>
            <a:off x="9239250" y="6124575"/>
            <a:ext cx="1095375" cy="38061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8504233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Causality chart ——</a:t>
            </a:r>
            <a:r>
              <a:rPr lang="zh-CN" altLang="en-US" sz="3600" dirty="0">
                <a:solidFill>
                  <a:schemeClr val="bg1"/>
                </a:solidFill>
              </a:rPr>
              <a:t>因果图</a:t>
            </a:r>
            <a:r>
              <a:rPr lang="en-US" altLang="zh-CN" sz="3600" dirty="0">
                <a:solidFill>
                  <a:schemeClr val="bg1"/>
                </a:solidFill>
              </a:rPr>
              <a:t> </a:t>
            </a:r>
            <a:endParaRPr lang="zh-CN" altLang="en-US" sz="3600" dirty="0">
              <a:solidFill>
                <a:schemeClr val="bg1"/>
              </a:solidFill>
              <a:latin typeface="Times New Roman" pitchFamily="18" charset="0"/>
              <a:sym typeface="Times New Roman" pitchFamily="18" charset="0"/>
            </a:endParaRPr>
          </a:p>
        </p:txBody>
      </p:sp>
      <p:sp>
        <p:nvSpPr>
          <p:cNvPr id="3" name="矩形 2">
            <a:extLst>
              <a:ext uri="{FF2B5EF4-FFF2-40B4-BE49-F238E27FC236}">
                <a16:creationId xmlns:a16="http://schemas.microsoft.com/office/drawing/2014/main" id="{71C1C8A1-5EE2-421A-B544-BBAA8F9378EB}"/>
              </a:ext>
            </a:extLst>
          </p:cNvPr>
          <p:cNvSpPr/>
          <p:nvPr/>
        </p:nvSpPr>
        <p:spPr>
          <a:xfrm>
            <a:off x="182850" y="1155417"/>
            <a:ext cx="11636878" cy="675313"/>
          </a:xfrm>
          <a:prstGeom prst="rect">
            <a:avLst/>
          </a:prstGeom>
        </p:spPr>
        <p:txBody>
          <a:bodyPr wrap="square">
            <a:spAutoFit/>
          </a:bodyPr>
          <a:lstStyle/>
          <a:p>
            <a:pPr marL="342900" indent="-342900">
              <a:lnSpc>
                <a:spcPct val="150000"/>
              </a:lnSpc>
              <a:buFont typeface="Wingdings" panose="05000000000000000000" pitchFamily="2" charset="2"/>
              <a:buChar char="n"/>
            </a:pPr>
            <a:r>
              <a:rPr lang="zh-CN" altLang="en-US" sz="2800" b="1" dirty="0">
                <a:solidFill>
                  <a:srgbClr val="C00000"/>
                </a:solidFill>
              </a:rPr>
              <a:t>输出条件之间的强制约束关系：</a:t>
            </a:r>
            <a:endParaRPr lang="zh-CN" altLang="en-US" sz="2800" dirty="0">
              <a:solidFill>
                <a:srgbClr val="C00000"/>
              </a:solidFill>
            </a:endParaRPr>
          </a:p>
        </p:txBody>
      </p:sp>
      <p:pic>
        <p:nvPicPr>
          <p:cNvPr id="4" name="图片 3">
            <a:extLst>
              <a:ext uri="{FF2B5EF4-FFF2-40B4-BE49-F238E27FC236}">
                <a16:creationId xmlns:a16="http://schemas.microsoft.com/office/drawing/2014/main" id="{B554E998-0042-4D0B-9CFB-9D7F763B5852}"/>
              </a:ext>
            </a:extLst>
          </p:cNvPr>
          <p:cNvPicPr>
            <a:picLocks noChangeAspect="1"/>
          </p:cNvPicPr>
          <p:nvPr/>
        </p:nvPicPr>
        <p:blipFill>
          <a:blip r:embed="rId3"/>
          <a:stretch>
            <a:fillRect/>
          </a:stretch>
        </p:blipFill>
        <p:spPr>
          <a:xfrm>
            <a:off x="2882104" y="2605968"/>
            <a:ext cx="3703641" cy="1646063"/>
          </a:xfrm>
          <a:prstGeom prst="rect">
            <a:avLst/>
          </a:prstGeom>
        </p:spPr>
      </p:pic>
      <p:sp>
        <p:nvSpPr>
          <p:cNvPr id="9" name="矩形 8">
            <a:extLst>
              <a:ext uri="{FF2B5EF4-FFF2-40B4-BE49-F238E27FC236}">
                <a16:creationId xmlns:a16="http://schemas.microsoft.com/office/drawing/2014/main" id="{BBF9924D-9F29-4299-B9F2-E7237F18035A}"/>
              </a:ext>
            </a:extLst>
          </p:cNvPr>
          <p:cNvSpPr/>
          <p:nvPr/>
        </p:nvSpPr>
        <p:spPr bwMode="auto">
          <a:xfrm>
            <a:off x="5495925" y="3695700"/>
            <a:ext cx="1076325" cy="28575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7438552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Cause-Effect Graph——</a:t>
            </a:r>
            <a:r>
              <a:rPr lang="zh-CN" altLang="en-US" sz="3600" dirty="0">
                <a:solidFill>
                  <a:schemeClr val="bg1"/>
                </a:solidFill>
              </a:rPr>
              <a:t>因果图</a:t>
            </a:r>
            <a:r>
              <a:rPr lang="en-US" altLang="zh-CN" sz="3600" dirty="0">
                <a:solidFill>
                  <a:schemeClr val="bg1"/>
                </a:solidFill>
              </a:rPr>
              <a:t> </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3" name="矩形 2">
            <a:extLst>
              <a:ext uri="{FF2B5EF4-FFF2-40B4-BE49-F238E27FC236}">
                <a16:creationId xmlns:a16="http://schemas.microsoft.com/office/drawing/2014/main" id="{71C1C8A1-5EE2-421A-B544-BBAA8F9378EB}"/>
              </a:ext>
            </a:extLst>
          </p:cNvPr>
          <p:cNvSpPr/>
          <p:nvPr/>
        </p:nvSpPr>
        <p:spPr>
          <a:xfrm>
            <a:off x="182850" y="1475985"/>
            <a:ext cx="11636878" cy="3362011"/>
          </a:xfrm>
          <a:prstGeom prst="rect">
            <a:avLst/>
          </a:prstGeom>
        </p:spPr>
        <p:txBody>
          <a:bodyPr wrap="square">
            <a:spAutoFit/>
          </a:bodyPr>
          <a:lstStyle/>
          <a:p>
            <a:pPr marL="342900" indent="-342900">
              <a:lnSpc>
                <a:spcPct val="150000"/>
              </a:lnSpc>
              <a:buFont typeface="Wingdings" panose="05000000000000000000" pitchFamily="2" charset="2"/>
              <a:buChar char="n"/>
            </a:pPr>
            <a:r>
              <a:rPr lang="zh-CN" altLang="en-US" sz="2400" dirty="0">
                <a:solidFill>
                  <a:srgbClr val="C00000"/>
                </a:solidFill>
              </a:rPr>
              <a:t>利用因果图导出测试用例步骤：</a:t>
            </a:r>
          </a:p>
          <a:p>
            <a:pPr>
              <a:lnSpc>
                <a:spcPct val="150000"/>
              </a:lnSpc>
            </a:pPr>
            <a:r>
              <a:rPr lang="en-US" altLang="zh-CN" sz="2400" dirty="0"/>
              <a:t>1</a:t>
            </a:r>
            <a:r>
              <a:rPr lang="zh-CN" altLang="en-US" sz="2400" dirty="0"/>
              <a:t>）分析软件规格说明书确定程序的输入和输出，根据这些关系，画出因果图。</a:t>
            </a:r>
          </a:p>
          <a:p>
            <a:pPr>
              <a:lnSpc>
                <a:spcPct val="150000"/>
              </a:lnSpc>
            </a:pPr>
            <a:r>
              <a:rPr lang="en-US" altLang="zh-CN" sz="2400" dirty="0"/>
              <a:t>2</a:t>
            </a:r>
            <a:r>
              <a:rPr lang="zh-CN" altLang="en-US" sz="2400" dirty="0"/>
              <a:t>）因果图上用一些记号表明约束条件或限制条件。</a:t>
            </a:r>
          </a:p>
          <a:p>
            <a:pPr>
              <a:lnSpc>
                <a:spcPct val="150000"/>
              </a:lnSpc>
            </a:pPr>
            <a:r>
              <a:rPr lang="en-US" altLang="zh-CN" sz="2400" dirty="0"/>
              <a:t>3</a:t>
            </a:r>
            <a:r>
              <a:rPr lang="zh-CN" altLang="en-US" sz="2400" dirty="0"/>
              <a:t>）对需求加以分析并把它们表示为因果图之间的关系图。</a:t>
            </a:r>
          </a:p>
          <a:p>
            <a:pPr>
              <a:lnSpc>
                <a:spcPct val="150000"/>
              </a:lnSpc>
            </a:pPr>
            <a:r>
              <a:rPr lang="en-US" altLang="zh-CN" sz="2400" dirty="0"/>
              <a:t>4</a:t>
            </a:r>
            <a:r>
              <a:rPr lang="zh-CN" altLang="en-US" sz="2400" dirty="0"/>
              <a:t>）把因果图转换成判定表。</a:t>
            </a:r>
          </a:p>
          <a:p>
            <a:pPr>
              <a:lnSpc>
                <a:spcPct val="150000"/>
              </a:lnSpc>
            </a:pPr>
            <a:r>
              <a:rPr lang="en-US" altLang="zh-CN" sz="2400" dirty="0"/>
              <a:t>5</a:t>
            </a:r>
            <a:r>
              <a:rPr lang="zh-CN" altLang="en-US" sz="2400" dirty="0"/>
              <a:t>）将判定表的每一列作为依据，设计测试用例。</a:t>
            </a:r>
          </a:p>
        </p:txBody>
      </p:sp>
    </p:spTree>
    <p:extLst>
      <p:ext uri="{BB962C8B-B14F-4D97-AF65-F5344CB8AC3E}">
        <p14:creationId xmlns:p14="http://schemas.microsoft.com/office/powerpoint/2010/main" val="170216839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Cause-Effect Graph——</a:t>
            </a:r>
            <a:r>
              <a:rPr lang="zh-CN" altLang="en-US" sz="3600" dirty="0">
                <a:solidFill>
                  <a:schemeClr val="bg1"/>
                </a:solidFill>
              </a:rPr>
              <a:t>因果图</a:t>
            </a:r>
            <a:r>
              <a:rPr lang="en-US" altLang="zh-CN" sz="3600" dirty="0">
                <a:solidFill>
                  <a:schemeClr val="bg1"/>
                </a:solidFill>
              </a:rPr>
              <a:t> </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3" name="矩形 2">
            <a:extLst>
              <a:ext uri="{FF2B5EF4-FFF2-40B4-BE49-F238E27FC236}">
                <a16:creationId xmlns:a16="http://schemas.microsoft.com/office/drawing/2014/main" id="{71C1C8A1-5EE2-421A-B544-BBAA8F9378EB}"/>
              </a:ext>
            </a:extLst>
          </p:cNvPr>
          <p:cNvSpPr/>
          <p:nvPr/>
        </p:nvSpPr>
        <p:spPr>
          <a:xfrm>
            <a:off x="182850" y="1475985"/>
            <a:ext cx="11636878" cy="1700017"/>
          </a:xfrm>
          <a:prstGeom prst="rect">
            <a:avLst/>
          </a:prstGeom>
        </p:spPr>
        <p:txBody>
          <a:bodyPr wrap="square">
            <a:spAutoFit/>
          </a:bodyPr>
          <a:lstStyle/>
          <a:p>
            <a:pPr marL="342900" indent="-342900">
              <a:lnSpc>
                <a:spcPct val="150000"/>
              </a:lnSpc>
              <a:buFont typeface="Wingdings" panose="05000000000000000000" pitchFamily="2" charset="2"/>
              <a:buChar char="n"/>
            </a:pPr>
            <a:r>
              <a:rPr lang="zh-CN" altLang="en-US" sz="2400" b="1" dirty="0">
                <a:solidFill>
                  <a:srgbClr val="C00000"/>
                </a:solidFill>
              </a:rPr>
              <a:t>产品说明书：</a:t>
            </a:r>
            <a:r>
              <a:rPr lang="zh-CN" altLang="en-US" sz="2400" dirty="0"/>
              <a:t>有一个处理单价为</a:t>
            </a:r>
            <a:r>
              <a:rPr lang="en-US" altLang="zh-CN" sz="2400" dirty="0"/>
              <a:t>1</a:t>
            </a:r>
            <a:r>
              <a:rPr lang="zh-CN" altLang="en-US" sz="2400" dirty="0"/>
              <a:t>元</a:t>
            </a:r>
            <a:r>
              <a:rPr lang="en-US" altLang="zh-CN" sz="2400" dirty="0"/>
              <a:t>5</a:t>
            </a:r>
            <a:r>
              <a:rPr lang="zh-CN" altLang="en-US" sz="2400" dirty="0"/>
              <a:t>角钱的盒装饮料的自动售货机软件。若投入</a:t>
            </a:r>
            <a:r>
              <a:rPr lang="en-US" altLang="zh-CN" sz="2400" dirty="0"/>
              <a:t>1</a:t>
            </a:r>
            <a:r>
              <a:rPr lang="zh-CN" altLang="en-US" sz="2400" dirty="0"/>
              <a:t>元</a:t>
            </a:r>
            <a:r>
              <a:rPr lang="en-US" altLang="zh-CN" sz="2400" dirty="0"/>
              <a:t>5</a:t>
            </a:r>
            <a:r>
              <a:rPr lang="zh-CN" altLang="en-US" sz="2400" dirty="0"/>
              <a:t>角硬币，按下“可乐”、“雪碧”、或“红茶”按钮，相应的饮料就送出来。若投入的是</a:t>
            </a:r>
            <a:r>
              <a:rPr lang="en-US" altLang="zh-CN" sz="2400" dirty="0"/>
              <a:t>2</a:t>
            </a:r>
            <a:r>
              <a:rPr lang="zh-CN" altLang="en-US" sz="2400" dirty="0"/>
              <a:t>元硬币，在送出饮料的同时退还</a:t>
            </a:r>
            <a:r>
              <a:rPr lang="en-US" altLang="zh-CN" sz="2400" dirty="0"/>
              <a:t>5</a:t>
            </a:r>
            <a:r>
              <a:rPr lang="zh-CN" altLang="en-US" sz="2400" dirty="0"/>
              <a:t>角硬币。</a:t>
            </a:r>
          </a:p>
        </p:txBody>
      </p:sp>
      <p:pic>
        <p:nvPicPr>
          <p:cNvPr id="2" name="图片 1">
            <a:extLst>
              <a:ext uri="{FF2B5EF4-FFF2-40B4-BE49-F238E27FC236}">
                <a16:creationId xmlns:a16="http://schemas.microsoft.com/office/drawing/2014/main" id="{0BFC8F90-1931-4053-93FF-79A6F1244874}"/>
              </a:ext>
            </a:extLst>
          </p:cNvPr>
          <p:cNvPicPr>
            <a:picLocks noChangeAspect="1"/>
          </p:cNvPicPr>
          <p:nvPr/>
        </p:nvPicPr>
        <p:blipFill>
          <a:blip r:embed="rId3"/>
          <a:stretch>
            <a:fillRect/>
          </a:stretch>
        </p:blipFill>
        <p:spPr>
          <a:xfrm>
            <a:off x="388456" y="3429000"/>
            <a:ext cx="5135497" cy="2354203"/>
          </a:xfrm>
          <a:prstGeom prst="rect">
            <a:avLst/>
          </a:prstGeom>
        </p:spPr>
      </p:pic>
      <p:sp>
        <p:nvSpPr>
          <p:cNvPr id="4" name="矩形 3">
            <a:extLst>
              <a:ext uri="{FF2B5EF4-FFF2-40B4-BE49-F238E27FC236}">
                <a16:creationId xmlns:a16="http://schemas.microsoft.com/office/drawing/2014/main" id="{505F664A-9B57-449A-8F71-536B3F55D435}"/>
              </a:ext>
            </a:extLst>
          </p:cNvPr>
          <p:cNvSpPr/>
          <p:nvPr/>
        </p:nvSpPr>
        <p:spPr>
          <a:xfrm>
            <a:off x="6001289" y="3312667"/>
            <a:ext cx="6114174" cy="400110"/>
          </a:xfrm>
          <a:prstGeom prst="rect">
            <a:avLst/>
          </a:prstGeom>
        </p:spPr>
        <p:txBody>
          <a:bodyPr wrap="none">
            <a:spAutoFit/>
          </a:bodyPr>
          <a:lstStyle/>
          <a:p>
            <a:pPr marL="285750" indent="-285750">
              <a:buFont typeface="Wingdings" panose="05000000000000000000" pitchFamily="2" charset="2"/>
              <a:buChar char="p"/>
            </a:pPr>
            <a:r>
              <a:rPr lang="en-US" altLang="zh-CN" sz="2000" dirty="0">
                <a:solidFill>
                  <a:srgbClr val="C00000"/>
                </a:solidFill>
                <a:latin typeface="Microsoft YaHei" panose="020B0503020204020204" pitchFamily="34" charset="-122"/>
                <a:ea typeface="Microsoft YaHei" panose="020B0503020204020204" pitchFamily="34" charset="-122"/>
              </a:rPr>
              <a:t>C1 </a:t>
            </a:r>
            <a:r>
              <a:rPr lang="zh-CN" altLang="en-US" sz="2000" dirty="0">
                <a:solidFill>
                  <a:srgbClr val="C00000"/>
                </a:solidFill>
                <a:latin typeface="Microsoft YaHei" panose="020B0503020204020204" pitchFamily="34" charset="-122"/>
                <a:ea typeface="Microsoft YaHei" panose="020B0503020204020204" pitchFamily="34" charset="-122"/>
              </a:rPr>
              <a:t>与 </a:t>
            </a:r>
            <a:r>
              <a:rPr lang="en-US" altLang="zh-CN" sz="2000" dirty="0">
                <a:solidFill>
                  <a:srgbClr val="C00000"/>
                </a:solidFill>
                <a:latin typeface="Microsoft YaHei" panose="020B0503020204020204" pitchFamily="34" charset="-122"/>
                <a:ea typeface="Microsoft YaHei" panose="020B0503020204020204" pitchFamily="34" charset="-122"/>
              </a:rPr>
              <a:t>C2 </a:t>
            </a:r>
            <a:r>
              <a:rPr lang="zh-CN" altLang="en-US" sz="2000" dirty="0">
                <a:solidFill>
                  <a:srgbClr val="C00000"/>
                </a:solidFill>
                <a:latin typeface="Microsoft YaHei" panose="020B0503020204020204" pitchFamily="34" charset="-122"/>
                <a:ea typeface="Microsoft YaHei" panose="020B0503020204020204" pitchFamily="34" charset="-122"/>
              </a:rPr>
              <a:t>是或的关系</a:t>
            </a:r>
            <a:r>
              <a:rPr lang="en-US" altLang="zh-CN" sz="2000" dirty="0">
                <a:solidFill>
                  <a:srgbClr val="C00000"/>
                </a:solidFill>
                <a:latin typeface="Microsoft YaHei" panose="020B0503020204020204" pitchFamily="34" charset="-122"/>
                <a:ea typeface="Microsoft YaHei" panose="020B0503020204020204" pitchFamily="34" charset="-122"/>
              </a:rPr>
              <a:t>, C3</a:t>
            </a:r>
            <a:r>
              <a:rPr lang="zh-CN" altLang="en-US" sz="2000" dirty="0">
                <a:solidFill>
                  <a:srgbClr val="C00000"/>
                </a:solidFill>
                <a:latin typeface="Microsoft YaHei" panose="020B0503020204020204" pitchFamily="34" charset="-122"/>
                <a:ea typeface="Microsoft YaHei" panose="020B0503020204020204" pitchFamily="34" charset="-122"/>
              </a:rPr>
              <a:t>、</a:t>
            </a:r>
            <a:r>
              <a:rPr lang="en-US" altLang="zh-CN" sz="2000" dirty="0">
                <a:solidFill>
                  <a:srgbClr val="C00000"/>
                </a:solidFill>
                <a:latin typeface="Microsoft YaHei" panose="020B0503020204020204" pitchFamily="34" charset="-122"/>
                <a:ea typeface="Microsoft YaHei" panose="020B0503020204020204" pitchFamily="34" charset="-122"/>
              </a:rPr>
              <a:t>C4</a:t>
            </a:r>
            <a:r>
              <a:rPr lang="zh-CN" altLang="en-US" sz="2000" dirty="0">
                <a:solidFill>
                  <a:srgbClr val="C00000"/>
                </a:solidFill>
                <a:latin typeface="Microsoft YaHei" panose="020B0503020204020204" pitchFamily="34" charset="-122"/>
                <a:ea typeface="Microsoft YaHei" panose="020B0503020204020204" pitchFamily="34" charset="-122"/>
              </a:rPr>
              <a:t>、</a:t>
            </a:r>
            <a:r>
              <a:rPr lang="en-US" altLang="zh-CN" sz="2000" dirty="0">
                <a:solidFill>
                  <a:srgbClr val="C00000"/>
                </a:solidFill>
                <a:latin typeface="Microsoft YaHei" panose="020B0503020204020204" pitchFamily="34" charset="-122"/>
                <a:ea typeface="Microsoft YaHei" panose="020B0503020204020204" pitchFamily="34" charset="-122"/>
              </a:rPr>
              <a:t>C5 </a:t>
            </a:r>
            <a:r>
              <a:rPr lang="zh-CN" altLang="en-US" sz="2000" dirty="0">
                <a:solidFill>
                  <a:srgbClr val="C00000"/>
                </a:solidFill>
                <a:latin typeface="Microsoft YaHei" panose="020B0503020204020204" pitchFamily="34" charset="-122"/>
                <a:ea typeface="Microsoft YaHei" panose="020B0503020204020204" pitchFamily="34" charset="-122"/>
              </a:rPr>
              <a:t>是或的关系。</a:t>
            </a:r>
            <a:endParaRPr lang="zh-CN" altLang="en-US" sz="2000" dirty="0">
              <a:solidFill>
                <a:srgbClr val="C00000"/>
              </a:solidFill>
            </a:endParaRPr>
          </a:p>
        </p:txBody>
      </p:sp>
      <p:sp>
        <p:nvSpPr>
          <p:cNvPr id="7" name="矩形 6">
            <a:extLst>
              <a:ext uri="{FF2B5EF4-FFF2-40B4-BE49-F238E27FC236}">
                <a16:creationId xmlns:a16="http://schemas.microsoft.com/office/drawing/2014/main" id="{3045A096-6986-4025-8C79-2645059446CF}"/>
              </a:ext>
            </a:extLst>
          </p:cNvPr>
          <p:cNvSpPr/>
          <p:nvPr/>
        </p:nvSpPr>
        <p:spPr>
          <a:xfrm>
            <a:off x="6019463" y="3892306"/>
            <a:ext cx="6096000" cy="707886"/>
          </a:xfrm>
          <a:prstGeom prst="rect">
            <a:avLst/>
          </a:prstGeom>
        </p:spPr>
        <p:txBody>
          <a:bodyPr>
            <a:spAutoFit/>
          </a:bodyPr>
          <a:lstStyle/>
          <a:p>
            <a:r>
              <a:rPr lang="en-US" altLang="zh-CN" sz="2000" dirty="0">
                <a:solidFill>
                  <a:srgbClr val="4D4D4D"/>
                </a:solidFill>
                <a:latin typeface="+mn-ea"/>
              </a:rPr>
              <a:t>C1 </a:t>
            </a:r>
            <a:r>
              <a:rPr lang="zh-CN" altLang="en-US" sz="2000" dirty="0">
                <a:solidFill>
                  <a:srgbClr val="4D4D4D"/>
                </a:solidFill>
                <a:latin typeface="+mn-ea"/>
              </a:rPr>
              <a:t>与 </a:t>
            </a:r>
            <a:r>
              <a:rPr lang="en-US" altLang="zh-CN" sz="2000" dirty="0">
                <a:solidFill>
                  <a:srgbClr val="4D4D4D"/>
                </a:solidFill>
                <a:latin typeface="+mn-ea"/>
              </a:rPr>
              <a:t>C2 </a:t>
            </a:r>
            <a:r>
              <a:rPr lang="zh-CN" altLang="en-US" sz="2000" dirty="0">
                <a:solidFill>
                  <a:srgbClr val="4D4D4D"/>
                </a:solidFill>
                <a:latin typeface="+mn-ea"/>
              </a:rPr>
              <a:t>需要一个中间结果</a:t>
            </a:r>
            <a:r>
              <a:rPr lang="en-US" altLang="zh-CN" sz="2000" dirty="0">
                <a:solidFill>
                  <a:srgbClr val="4D4D4D"/>
                </a:solidFill>
                <a:latin typeface="+mn-ea"/>
              </a:rPr>
              <a:t>Cm1, C3</a:t>
            </a:r>
            <a:r>
              <a:rPr lang="zh-CN" altLang="en-US" sz="2000" dirty="0">
                <a:solidFill>
                  <a:srgbClr val="4D4D4D"/>
                </a:solidFill>
                <a:latin typeface="+mn-ea"/>
              </a:rPr>
              <a:t>、</a:t>
            </a:r>
            <a:r>
              <a:rPr lang="en-US" altLang="zh-CN" sz="2000" dirty="0">
                <a:solidFill>
                  <a:srgbClr val="4D4D4D"/>
                </a:solidFill>
                <a:latin typeface="+mn-ea"/>
              </a:rPr>
              <a:t>C4</a:t>
            </a:r>
            <a:r>
              <a:rPr lang="zh-CN" altLang="en-US" sz="2000" dirty="0">
                <a:solidFill>
                  <a:srgbClr val="4D4D4D"/>
                </a:solidFill>
                <a:latin typeface="+mn-ea"/>
              </a:rPr>
              <a:t>、</a:t>
            </a:r>
            <a:r>
              <a:rPr lang="en-US" altLang="zh-CN" sz="2000" dirty="0">
                <a:solidFill>
                  <a:srgbClr val="4D4D4D"/>
                </a:solidFill>
                <a:latin typeface="+mn-ea"/>
              </a:rPr>
              <a:t>C5 </a:t>
            </a:r>
            <a:r>
              <a:rPr lang="zh-CN" altLang="en-US" sz="2000" dirty="0">
                <a:solidFill>
                  <a:srgbClr val="4D4D4D"/>
                </a:solidFill>
                <a:latin typeface="+mn-ea"/>
              </a:rPr>
              <a:t>需要一个中间结果</a:t>
            </a:r>
            <a:r>
              <a:rPr lang="en-US" altLang="zh-CN" sz="2000" dirty="0">
                <a:solidFill>
                  <a:srgbClr val="4D4D4D"/>
                </a:solidFill>
                <a:latin typeface="+mn-ea"/>
              </a:rPr>
              <a:t>Cm2.</a:t>
            </a:r>
            <a:endParaRPr lang="zh-CN" altLang="en-US" sz="2000" dirty="0">
              <a:latin typeface="+mn-ea"/>
            </a:endParaRPr>
          </a:p>
        </p:txBody>
      </p:sp>
      <p:pic>
        <p:nvPicPr>
          <p:cNvPr id="8" name="图片 7">
            <a:extLst>
              <a:ext uri="{FF2B5EF4-FFF2-40B4-BE49-F238E27FC236}">
                <a16:creationId xmlns:a16="http://schemas.microsoft.com/office/drawing/2014/main" id="{7D7749E4-F12E-44B9-AC1C-077CAFA4E598}"/>
              </a:ext>
            </a:extLst>
          </p:cNvPr>
          <p:cNvPicPr>
            <a:picLocks noChangeAspect="1"/>
          </p:cNvPicPr>
          <p:nvPr/>
        </p:nvPicPr>
        <p:blipFill>
          <a:blip r:embed="rId4"/>
          <a:stretch>
            <a:fillRect/>
          </a:stretch>
        </p:blipFill>
        <p:spPr>
          <a:xfrm>
            <a:off x="5609654" y="1967019"/>
            <a:ext cx="6210074" cy="3850573"/>
          </a:xfrm>
          <a:prstGeom prst="rect">
            <a:avLst/>
          </a:prstGeom>
        </p:spPr>
      </p:pic>
    </p:spTree>
    <p:extLst>
      <p:ext uri="{BB962C8B-B14F-4D97-AF65-F5344CB8AC3E}">
        <p14:creationId xmlns:p14="http://schemas.microsoft.com/office/powerpoint/2010/main" val="359925251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example</a:t>
            </a:r>
            <a:endParaRPr lang="zh-CN" altLang="en-US" sz="3600" dirty="0">
              <a:solidFill>
                <a:schemeClr val="bg1"/>
              </a:solidFill>
              <a:latin typeface="Times New Roman" pitchFamily="18" charset="0"/>
              <a:sym typeface="Times New Roman" pitchFamily="18" charset="0"/>
            </a:endParaRPr>
          </a:p>
        </p:txBody>
      </p:sp>
      <p:pic>
        <p:nvPicPr>
          <p:cNvPr id="4" name="图片 3">
            <a:extLst>
              <a:ext uri="{FF2B5EF4-FFF2-40B4-BE49-F238E27FC236}">
                <a16:creationId xmlns:a16="http://schemas.microsoft.com/office/drawing/2014/main" id="{588AC994-46A8-4CAF-B1F3-8281FEDCE73B}"/>
              </a:ext>
            </a:extLst>
          </p:cNvPr>
          <p:cNvPicPr>
            <a:picLocks noChangeAspect="1"/>
          </p:cNvPicPr>
          <p:nvPr/>
        </p:nvPicPr>
        <p:blipFill>
          <a:blip r:embed="rId3"/>
          <a:stretch>
            <a:fillRect/>
          </a:stretch>
        </p:blipFill>
        <p:spPr>
          <a:xfrm>
            <a:off x="-219075" y="1641131"/>
            <a:ext cx="6416596" cy="1249788"/>
          </a:xfrm>
          <a:prstGeom prst="rect">
            <a:avLst/>
          </a:prstGeom>
        </p:spPr>
      </p:pic>
      <p:pic>
        <p:nvPicPr>
          <p:cNvPr id="7" name="图片 6">
            <a:extLst>
              <a:ext uri="{FF2B5EF4-FFF2-40B4-BE49-F238E27FC236}">
                <a16:creationId xmlns:a16="http://schemas.microsoft.com/office/drawing/2014/main" id="{ABABE2AC-AE05-41B3-8C54-2CD3155EE0F4}"/>
              </a:ext>
            </a:extLst>
          </p:cNvPr>
          <p:cNvPicPr>
            <a:picLocks noChangeAspect="1"/>
          </p:cNvPicPr>
          <p:nvPr/>
        </p:nvPicPr>
        <p:blipFill>
          <a:blip r:embed="rId4"/>
          <a:stretch>
            <a:fillRect/>
          </a:stretch>
        </p:blipFill>
        <p:spPr>
          <a:xfrm>
            <a:off x="6416596" y="1298201"/>
            <a:ext cx="5974598" cy="1935648"/>
          </a:xfrm>
          <a:prstGeom prst="rect">
            <a:avLst/>
          </a:prstGeom>
        </p:spPr>
      </p:pic>
      <p:pic>
        <p:nvPicPr>
          <p:cNvPr id="8" name="图片 7">
            <a:extLst>
              <a:ext uri="{FF2B5EF4-FFF2-40B4-BE49-F238E27FC236}">
                <a16:creationId xmlns:a16="http://schemas.microsoft.com/office/drawing/2014/main" id="{AACEBEE8-5590-4312-BF94-310ECD1D1CDD}"/>
              </a:ext>
            </a:extLst>
          </p:cNvPr>
          <p:cNvPicPr>
            <a:picLocks noChangeAspect="1"/>
          </p:cNvPicPr>
          <p:nvPr/>
        </p:nvPicPr>
        <p:blipFill>
          <a:blip r:embed="rId5"/>
          <a:stretch>
            <a:fillRect/>
          </a:stretch>
        </p:blipFill>
        <p:spPr>
          <a:xfrm>
            <a:off x="2014840" y="3437047"/>
            <a:ext cx="6485182" cy="2408129"/>
          </a:xfrm>
          <a:prstGeom prst="rect">
            <a:avLst/>
          </a:prstGeom>
        </p:spPr>
      </p:pic>
    </p:spTree>
    <p:extLst>
      <p:ext uri="{BB962C8B-B14F-4D97-AF65-F5344CB8AC3E}">
        <p14:creationId xmlns:p14="http://schemas.microsoft.com/office/powerpoint/2010/main" val="221835483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5" name="Subtitle 8"/>
          <p:cNvSpPr>
            <a:spLocks noChangeArrowheads="1"/>
          </p:cNvSpPr>
          <p:nvPr/>
        </p:nvSpPr>
        <p:spPr bwMode="auto">
          <a:xfrm>
            <a:off x="365699" y="1310791"/>
            <a:ext cx="11826301" cy="1895960"/>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n"/>
            </a:pPr>
            <a:r>
              <a:rPr lang="zh-CN" altLang="en-US" sz="2800" dirty="0"/>
              <a:t>静态测试（人工测试）</a:t>
            </a:r>
            <a:endParaRPr lang="en-US" altLang="zh-CN" sz="2800" dirty="0"/>
          </a:p>
          <a:p>
            <a:pPr marL="457200" indent="-457200" defTabSz="457200" fontAlgn="base">
              <a:spcBef>
                <a:spcPts val="700"/>
              </a:spcBef>
              <a:spcAft>
                <a:spcPct val="0"/>
              </a:spcAft>
              <a:buClr>
                <a:srgbClr val="DD8047"/>
              </a:buClr>
              <a:buSzPct val="60000"/>
              <a:buFont typeface="Wingdings" panose="05000000000000000000" pitchFamily="2" charset="2"/>
              <a:buChar char="p"/>
            </a:pPr>
            <a:r>
              <a:rPr lang="zh-CN" altLang="en-US" sz="2800" b="1" dirty="0">
                <a:solidFill>
                  <a:schemeClr val="bg1">
                    <a:lumMod val="10000"/>
                  </a:schemeClr>
                </a:solidFill>
                <a:latin typeface="仿宋" panose="02010609060101010101" pitchFamily="49" charset="-122"/>
                <a:ea typeface="仿宋" panose="02010609060101010101" pitchFamily="49" charset="-122"/>
                <a:sym typeface="Tw Cen MT"/>
              </a:rPr>
              <a:t>静态黑盒测试</a:t>
            </a:r>
            <a:r>
              <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rPr>
              <a:t>——</a:t>
            </a:r>
            <a:r>
              <a:rPr lang="zh-CN" altLang="en-US" sz="2800" b="1" dirty="0">
                <a:solidFill>
                  <a:schemeClr val="bg1">
                    <a:lumMod val="10000"/>
                  </a:schemeClr>
                </a:solidFill>
                <a:latin typeface="仿宋" panose="02010609060101010101" pitchFamily="49" charset="-122"/>
                <a:ea typeface="仿宋" panose="02010609060101010101" pitchFamily="49" charset="-122"/>
                <a:sym typeface="Tw Cen MT"/>
              </a:rPr>
              <a:t>检查产品说明书</a:t>
            </a: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a:p>
            <a:pPr marL="457200" indent="-457200" defTabSz="457200" fontAlgn="base">
              <a:spcBef>
                <a:spcPts val="700"/>
              </a:spcBef>
              <a:spcAft>
                <a:spcPct val="0"/>
              </a:spcAft>
              <a:buClr>
                <a:srgbClr val="DD8047"/>
              </a:buClr>
              <a:buSzPct val="60000"/>
              <a:buFont typeface="Wingdings" panose="05000000000000000000" pitchFamily="2" charset="2"/>
              <a:buChar char="p"/>
            </a:pPr>
            <a:r>
              <a:rPr lang="zh-CN" altLang="en-US" sz="2800" b="1" dirty="0">
                <a:solidFill>
                  <a:schemeClr val="bg1">
                    <a:lumMod val="10000"/>
                  </a:schemeClr>
                </a:solidFill>
                <a:latin typeface="仿宋" panose="02010609060101010101" pitchFamily="49" charset="-122"/>
                <a:ea typeface="仿宋" panose="02010609060101010101" pitchFamily="49" charset="-122"/>
                <a:sym typeface="Tw Cen MT"/>
              </a:rPr>
              <a:t>静态白盒测试</a:t>
            </a:r>
            <a:r>
              <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rPr>
              <a:t>——</a:t>
            </a:r>
            <a:r>
              <a:rPr lang="zh-CN" altLang="en-US" sz="2800" b="1" dirty="0">
                <a:solidFill>
                  <a:schemeClr val="bg1">
                    <a:lumMod val="10000"/>
                  </a:schemeClr>
                </a:solidFill>
                <a:latin typeface="仿宋" panose="02010609060101010101" pitchFamily="49" charset="-122"/>
                <a:ea typeface="仿宋" panose="02010609060101010101" pitchFamily="49" charset="-122"/>
                <a:sym typeface="Tw Cen MT"/>
              </a:rPr>
              <a:t>检查代码，结构分析</a:t>
            </a:r>
          </a:p>
        </p:txBody>
      </p:sp>
      <p:sp>
        <p:nvSpPr>
          <p:cNvPr id="7" name="副标题 2">
            <a:extLst>
              <a:ext uri="{FF2B5EF4-FFF2-40B4-BE49-F238E27FC236}">
                <a16:creationId xmlns:a16="http://schemas.microsoft.com/office/drawing/2014/main" id="{6E3EB992-A62A-4D78-9304-50540A673A5C}"/>
              </a:ext>
            </a:extLst>
          </p:cNvPr>
          <p:cNvSpPr txBox="1">
            <a:spLocks noChangeArrowheads="1"/>
          </p:cNvSpPr>
          <p:nvPr/>
        </p:nvSpPr>
        <p:spPr bwMode="auto">
          <a:xfrm>
            <a:off x="76199" y="122237"/>
            <a:ext cx="7647373"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sz="3600" dirty="0">
                <a:solidFill>
                  <a:schemeClr val="bg1"/>
                </a:solidFill>
              </a:rPr>
              <a:t>Static testing</a:t>
            </a:r>
            <a:endParaRPr lang="zh-CN" altLang="en-US" sz="3600" dirty="0">
              <a:solidFill>
                <a:schemeClr val="bg1"/>
              </a:solidFill>
              <a:latin typeface="Times New Roman" pitchFamily="18" charset="0"/>
              <a:sym typeface="Times New Roman" pitchFamily="18" charset="0"/>
            </a:endParaRPr>
          </a:p>
        </p:txBody>
      </p:sp>
      <p:sp>
        <p:nvSpPr>
          <p:cNvPr id="9" name="Subtitle 8">
            <a:extLst>
              <a:ext uri="{FF2B5EF4-FFF2-40B4-BE49-F238E27FC236}">
                <a16:creationId xmlns:a16="http://schemas.microsoft.com/office/drawing/2014/main" id="{04FDD9F2-69BC-4489-830A-D02559B057E3}"/>
              </a:ext>
            </a:extLst>
          </p:cNvPr>
          <p:cNvSpPr>
            <a:spLocks noChangeArrowheads="1"/>
          </p:cNvSpPr>
          <p:nvPr/>
        </p:nvSpPr>
        <p:spPr bwMode="auto">
          <a:xfrm>
            <a:off x="365699" y="3997325"/>
            <a:ext cx="11826301" cy="2167947"/>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n"/>
            </a:pPr>
            <a:r>
              <a:rPr lang="en-US" altLang="zh-CN" sz="2800" dirty="0">
                <a:solidFill>
                  <a:srgbClr val="C00000"/>
                </a:solidFill>
              </a:rPr>
              <a:t>Specification</a:t>
            </a:r>
          </a:p>
          <a:p>
            <a:pPr marL="457200" indent="-457200" defTabSz="457200" fontAlgn="base">
              <a:spcBef>
                <a:spcPts val="700"/>
              </a:spcBef>
              <a:spcAft>
                <a:spcPct val="0"/>
              </a:spcAft>
              <a:buClr>
                <a:srgbClr val="DD8047"/>
              </a:buClr>
              <a:buSzPct val="60000"/>
              <a:buFont typeface="Wingdings" panose="05000000000000000000" pitchFamily="2" charset="2"/>
              <a:buChar char="p"/>
            </a:pPr>
            <a:r>
              <a:rPr lang="zh-CN" altLang="en-US" sz="2800" dirty="0"/>
              <a:t>产品说明书：利用文字和图形描述产品的书面文档。</a:t>
            </a:r>
            <a:endParaRPr lang="en-US" altLang="zh-CN" sz="2800" dirty="0"/>
          </a:p>
          <a:p>
            <a:pPr marL="457200" indent="-457200" defTabSz="457200" fontAlgn="base">
              <a:spcBef>
                <a:spcPts val="700"/>
              </a:spcBef>
              <a:spcAft>
                <a:spcPct val="0"/>
              </a:spcAft>
              <a:buClr>
                <a:srgbClr val="DD8047"/>
              </a:buClr>
              <a:buSzPct val="60000"/>
              <a:buFont typeface="Wingdings" panose="05000000000000000000" pitchFamily="2" charset="2"/>
              <a:buChar char="p"/>
            </a:pPr>
            <a:r>
              <a:rPr lang="zh-CN" altLang="en-US" sz="2800" b="1" dirty="0">
                <a:solidFill>
                  <a:schemeClr val="bg1">
                    <a:lumMod val="10000"/>
                  </a:schemeClr>
                </a:solidFill>
                <a:latin typeface="仿宋" panose="02010609060101010101" pitchFamily="49" charset="-122"/>
                <a:ea typeface="仿宋" panose="02010609060101010101" pitchFamily="49" charset="-122"/>
                <a:sym typeface="Tw Cen MT"/>
              </a:rPr>
              <a:t>对开发的产品进行定义，给出产品的细节、如何做、做什么、不能做什么</a:t>
            </a: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a:p>
            <a:pPr marL="457200" indent="-457200" defTabSz="457200" fontAlgn="base">
              <a:spcBef>
                <a:spcPts val="700"/>
              </a:spcBef>
              <a:spcAft>
                <a:spcPct val="0"/>
              </a:spcAft>
              <a:buClr>
                <a:srgbClr val="DD8047"/>
              </a:buClr>
              <a:buSzPct val="60000"/>
              <a:buFont typeface="Wingdings" panose="05000000000000000000" pitchFamily="2" charset="2"/>
              <a:buChar char="p"/>
            </a:pPr>
            <a:r>
              <a:rPr lang="zh-CN" altLang="en-US" sz="2800" b="1" dirty="0">
                <a:solidFill>
                  <a:srgbClr val="C00000"/>
                </a:solidFill>
                <a:latin typeface="仿宋" panose="02010609060101010101" pitchFamily="49" charset="-122"/>
                <a:ea typeface="仿宋" panose="02010609060101010101" pitchFamily="49" charset="-122"/>
                <a:sym typeface="Tw Cen MT"/>
              </a:rPr>
              <a:t>检查产品说明书可以在编码之前找出软件缺陷</a:t>
            </a:r>
            <a:endParaRPr lang="en-US" altLang="zh-CN" sz="2800" b="1" dirty="0">
              <a:solidFill>
                <a:srgbClr val="C00000"/>
              </a:solidFill>
              <a:latin typeface="仿宋" panose="02010609060101010101" pitchFamily="49" charset="-122"/>
              <a:ea typeface="仿宋" panose="02010609060101010101" pitchFamily="49" charset="-122"/>
              <a:sym typeface="Tw Cen MT"/>
            </a:endParaRPr>
          </a:p>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zh-CN" altLang="en-US"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Tree>
    <p:extLst>
      <p:ext uri="{BB962C8B-B14F-4D97-AF65-F5344CB8AC3E}">
        <p14:creationId xmlns:p14="http://schemas.microsoft.com/office/powerpoint/2010/main" val="34932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Example——</a:t>
            </a:r>
            <a:r>
              <a:rPr lang="zh-CN" altLang="en-US" sz="3600" dirty="0">
                <a:solidFill>
                  <a:schemeClr val="bg1"/>
                </a:solidFill>
              </a:rPr>
              <a:t>飞信添加好友</a:t>
            </a:r>
            <a:endParaRPr lang="zh-CN" altLang="en-US" sz="3600" dirty="0">
              <a:solidFill>
                <a:schemeClr val="bg1"/>
              </a:solidFill>
              <a:latin typeface="Times New Roman" pitchFamily="18" charset="0"/>
              <a:sym typeface="Times New Roman" pitchFamily="18" charset="0"/>
            </a:endParaRPr>
          </a:p>
        </p:txBody>
      </p:sp>
      <p:sp>
        <p:nvSpPr>
          <p:cNvPr id="2" name="矩形 1">
            <a:extLst>
              <a:ext uri="{FF2B5EF4-FFF2-40B4-BE49-F238E27FC236}">
                <a16:creationId xmlns:a16="http://schemas.microsoft.com/office/drawing/2014/main" id="{939BE0FF-E8E6-4995-BE59-F41AB29BD1CB}"/>
              </a:ext>
            </a:extLst>
          </p:cNvPr>
          <p:cNvSpPr/>
          <p:nvPr/>
        </p:nvSpPr>
        <p:spPr>
          <a:xfrm>
            <a:off x="411333" y="1280577"/>
            <a:ext cx="11511378" cy="1384995"/>
          </a:xfrm>
          <a:prstGeom prst="rect">
            <a:avLst/>
          </a:prstGeom>
        </p:spPr>
        <p:txBody>
          <a:bodyPr wrap="square">
            <a:spAutoFit/>
          </a:bodyPr>
          <a:lstStyle/>
          <a:p>
            <a:r>
              <a:rPr lang="zh-CN" altLang="en-US" sz="2800" dirty="0"/>
              <a:t>功能点描述：Fetion添加好友时，能够自动将通讯录中的联系人电话或Fetion ID，添加到输入框内，如联系人不存在号码或FetionID，则给出提示如图</a:t>
            </a:r>
          </a:p>
        </p:txBody>
      </p:sp>
      <p:pic>
        <p:nvPicPr>
          <p:cNvPr id="3" name="图片 2">
            <a:extLst>
              <a:ext uri="{FF2B5EF4-FFF2-40B4-BE49-F238E27FC236}">
                <a16:creationId xmlns:a16="http://schemas.microsoft.com/office/drawing/2014/main" id="{CA230B8B-5E06-4FCD-AC58-CDBDAC4AA0C9}"/>
              </a:ext>
            </a:extLst>
          </p:cNvPr>
          <p:cNvPicPr>
            <a:picLocks noChangeAspect="1"/>
          </p:cNvPicPr>
          <p:nvPr/>
        </p:nvPicPr>
        <p:blipFill>
          <a:blip r:embed="rId3"/>
          <a:stretch>
            <a:fillRect/>
          </a:stretch>
        </p:blipFill>
        <p:spPr>
          <a:xfrm>
            <a:off x="1165502" y="2604195"/>
            <a:ext cx="3856054" cy="2514818"/>
          </a:xfrm>
          <a:prstGeom prst="rect">
            <a:avLst/>
          </a:prstGeom>
        </p:spPr>
      </p:pic>
      <p:pic>
        <p:nvPicPr>
          <p:cNvPr id="4" name="图片 3">
            <a:extLst>
              <a:ext uri="{FF2B5EF4-FFF2-40B4-BE49-F238E27FC236}">
                <a16:creationId xmlns:a16="http://schemas.microsoft.com/office/drawing/2014/main" id="{9D342395-17A1-475B-B30B-ED8B6E891E87}"/>
              </a:ext>
            </a:extLst>
          </p:cNvPr>
          <p:cNvPicPr>
            <a:picLocks noChangeAspect="1"/>
          </p:cNvPicPr>
          <p:nvPr/>
        </p:nvPicPr>
        <p:blipFill>
          <a:blip r:embed="rId4"/>
          <a:stretch>
            <a:fillRect/>
          </a:stretch>
        </p:blipFill>
        <p:spPr>
          <a:xfrm>
            <a:off x="6096000" y="2382731"/>
            <a:ext cx="2118544" cy="1684166"/>
          </a:xfrm>
          <a:prstGeom prst="rect">
            <a:avLst/>
          </a:prstGeom>
        </p:spPr>
      </p:pic>
      <p:pic>
        <p:nvPicPr>
          <p:cNvPr id="6" name="图片 5">
            <a:extLst>
              <a:ext uri="{FF2B5EF4-FFF2-40B4-BE49-F238E27FC236}">
                <a16:creationId xmlns:a16="http://schemas.microsoft.com/office/drawing/2014/main" id="{BCA3CCCA-011C-4C7E-A076-B7040F0D89E6}"/>
              </a:ext>
            </a:extLst>
          </p:cNvPr>
          <p:cNvPicPr>
            <a:picLocks noChangeAspect="1"/>
          </p:cNvPicPr>
          <p:nvPr/>
        </p:nvPicPr>
        <p:blipFill>
          <a:blip r:embed="rId5"/>
          <a:stretch>
            <a:fillRect/>
          </a:stretch>
        </p:blipFill>
        <p:spPr>
          <a:xfrm>
            <a:off x="8772498" y="2375110"/>
            <a:ext cx="2743438" cy="1691787"/>
          </a:xfrm>
          <a:prstGeom prst="rect">
            <a:avLst/>
          </a:prstGeom>
        </p:spPr>
      </p:pic>
      <p:pic>
        <p:nvPicPr>
          <p:cNvPr id="7" name="图片 6">
            <a:extLst>
              <a:ext uri="{FF2B5EF4-FFF2-40B4-BE49-F238E27FC236}">
                <a16:creationId xmlns:a16="http://schemas.microsoft.com/office/drawing/2014/main" id="{0FAB3E8C-E7D3-4E70-8ACE-B690250C6956}"/>
              </a:ext>
            </a:extLst>
          </p:cNvPr>
          <p:cNvPicPr>
            <a:picLocks noChangeAspect="1"/>
          </p:cNvPicPr>
          <p:nvPr/>
        </p:nvPicPr>
        <p:blipFill>
          <a:blip r:embed="rId6"/>
          <a:stretch>
            <a:fillRect/>
          </a:stretch>
        </p:blipFill>
        <p:spPr>
          <a:xfrm>
            <a:off x="76199" y="2604195"/>
            <a:ext cx="5692633" cy="2812024"/>
          </a:xfrm>
          <a:prstGeom prst="rect">
            <a:avLst/>
          </a:prstGeom>
        </p:spPr>
      </p:pic>
    </p:spTree>
    <p:extLst>
      <p:ext uri="{BB962C8B-B14F-4D97-AF65-F5344CB8AC3E}">
        <p14:creationId xmlns:p14="http://schemas.microsoft.com/office/powerpoint/2010/main" val="47911745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zh-CN" altLang="en-US" sz="3600" dirty="0">
                <a:solidFill>
                  <a:schemeClr val="bg1"/>
                </a:solidFill>
              </a:rPr>
              <a:t>因果图法的优点</a:t>
            </a:r>
            <a:endParaRPr lang="zh-CN" altLang="en-US" sz="3600" dirty="0">
              <a:solidFill>
                <a:schemeClr val="bg1"/>
              </a:solidFill>
              <a:latin typeface="Times New Roman" pitchFamily="18" charset="0"/>
              <a:sym typeface="Times New Roman" pitchFamily="18" charset="0"/>
            </a:endParaRPr>
          </a:p>
        </p:txBody>
      </p:sp>
      <p:pic>
        <p:nvPicPr>
          <p:cNvPr id="2" name="图片 1">
            <a:extLst>
              <a:ext uri="{FF2B5EF4-FFF2-40B4-BE49-F238E27FC236}">
                <a16:creationId xmlns:a16="http://schemas.microsoft.com/office/drawing/2014/main" id="{E755B3C3-F546-4F6B-8ECA-D6B6193D1B7C}"/>
              </a:ext>
            </a:extLst>
          </p:cNvPr>
          <p:cNvPicPr>
            <a:picLocks noChangeAspect="1"/>
          </p:cNvPicPr>
          <p:nvPr/>
        </p:nvPicPr>
        <p:blipFill>
          <a:blip r:embed="rId3"/>
          <a:stretch>
            <a:fillRect/>
          </a:stretch>
        </p:blipFill>
        <p:spPr>
          <a:xfrm>
            <a:off x="401679" y="1505687"/>
            <a:ext cx="10126554" cy="3909691"/>
          </a:xfrm>
          <a:prstGeom prst="rect">
            <a:avLst/>
          </a:prstGeom>
        </p:spPr>
      </p:pic>
    </p:spTree>
    <p:extLst>
      <p:ext uri="{BB962C8B-B14F-4D97-AF65-F5344CB8AC3E}">
        <p14:creationId xmlns:p14="http://schemas.microsoft.com/office/powerpoint/2010/main" val="248158232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Decision table——</a:t>
            </a:r>
            <a:r>
              <a:rPr lang="zh-CN" altLang="en-US" sz="3600" dirty="0">
                <a:solidFill>
                  <a:schemeClr val="bg1"/>
                </a:solidFill>
              </a:rPr>
              <a:t>决策表法</a:t>
            </a:r>
            <a:r>
              <a:rPr lang="en-US" altLang="zh-CN" sz="3600" dirty="0">
                <a:solidFill>
                  <a:schemeClr val="bg1"/>
                </a:solidFill>
              </a:rPr>
              <a:t> </a:t>
            </a:r>
            <a:endParaRPr lang="zh-CN" altLang="en-US" sz="3600" dirty="0">
              <a:solidFill>
                <a:schemeClr val="bg1"/>
              </a:solidFill>
              <a:latin typeface="Times New Roman" pitchFamily="18" charset="0"/>
              <a:sym typeface="Times New Roman" pitchFamily="18" charset="0"/>
            </a:endParaRPr>
          </a:p>
        </p:txBody>
      </p:sp>
      <p:sp>
        <p:nvSpPr>
          <p:cNvPr id="2" name="矩形 1">
            <a:extLst>
              <a:ext uri="{FF2B5EF4-FFF2-40B4-BE49-F238E27FC236}">
                <a16:creationId xmlns:a16="http://schemas.microsoft.com/office/drawing/2014/main" id="{4AEBF729-ECE6-46A9-90D8-CC33728245F6}"/>
              </a:ext>
            </a:extLst>
          </p:cNvPr>
          <p:cNvSpPr/>
          <p:nvPr/>
        </p:nvSpPr>
        <p:spPr>
          <a:xfrm>
            <a:off x="315897" y="1454589"/>
            <a:ext cx="11553547" cy="830997"/>
          </a:xfrm>
          <a:prstGeom prst="rect">
            <a:avLst/>
          </a:prstGeom>
        </p:spPr>
        <p:txBody>
          <a:bodyPr wrap="square">
            <a:spAutoFit/>
          </a:bodyPr>
          <a:lstStyle/>
          <a:p>
            <a:pPr marL="285750" indent="-285750">
              <a:buFont typeface="Wingdings" panose="05000000000000000000" pitchFamily="2" charset="2"/>
              <a:buChar char="n"/>
            </a:pPr>
            <a:r>
              <a:rPr lang="zh-CN" altLang="en-US" sz="2400" dirty="0">
                <a:solidFill>
                  <a:srgbClr val="CC3300"/>
                </a:solidFill>
                <a:latin typeface="arial" panose="020B0604020202020204" pitchFamily="34" charset="0"/>
              </a:rPr>
              <a:t>也叫判定表</a:t>
            </a:r>
            <a:r>
              <a:rPr lang="zh-CN" altLang="en-US" sz="2400" dirty="0">
                <a:solidFill>
                  <a:srgbClr val="333333"/>
                </a:solidFill>
                <a:latin typeface="arial" panose="020B0604020202020204" pitchFamily="34" charset="0"/>
              </a:rPr>
              <a:t>，适用于描述处理判断条件较多，各条件又相互组合、有多种决策方案的情况。</a:t>
            </a:r>
            <a:endParaRPr lang="zh-CN" altLang="en-US" sz="2400" dirty="0"/>
          </a:p>
        </p:txBody>
      </p:sp>
      <p:sp>
        <p:nvSpPr>
          <p:cNvPr id="6" name="矩形 5">
            <a:extLst>
              <a:ext uri="{FF2B5EF4-FFF2-40B4-BE49-F238E27FC236}">
                <a16:creationId xmlns:a16="http://schemas.microsoft.com/office/drawing/2014/main" id="{60131E2A-B844-4F72-90C4-EA3E6994CE5C}"/>
              </a:ext>
            </a:extLst>
          </p:cNvPr>
          <p:cNvSpPr/>
          <p:nvPr/>
        </p:nvSpPr>
        <p:spPr>
          <a:xfrm>
            <a:off x="315896" y="2391226"/>
            <a:ext cx="11553547" cy="2684902"/>
          </a:xfrm>
          <a:prstGeom prst="rect">
            <a:avLst/>
          </a:prstGeom>
        </p:spPr>
        <p:txBody>
          <a:bodyPr wrap="square">
            <a:spAutoFit/>
          </a:bodyPr>
          <a:lstStyle/>
          <a:p>
            <a:pPr marL="285750" indent="-285750">
              <a:buFont typeface="Wingdings" panose="05000000000000000000" pitchFamily="2" charset="2"/>
              <a:buChar char="n"/>
            </a:pPr>
            <a:r>
              <a:rPr lang="zh-CN" altLang="en-US" sz="2800" dirty="0">
                <a:solidFill>
                  <a:srgbClr val="CC3300"/>
                </a:solidFill>
              </a:rPr>
              <a:t>决策表</a:t>
            </a:r>
            <a:r>
              <a:rPr lang="zh-CN" altLang="en-US" sz="2800" dirty="0"/>
              <a:t>通常有</a:t>
            </a:r>
            <a:r>
              <a:rPr lang="en-US" altLang="zh-CN" sz="2800" dirty="0"/>
              <a:t>4</a:t>
            </a:r>
            <a:r>
              <a:rPr lang="zh-CN" altLang="en-US" sz="2800" dirty="0"/>
              <a:t>个部分组成。</a:t>
            </a:r>
            <a:endParaRPr lang="en-US" altLang="zh-CN" sz="2800" dirty="0"/>
          </a:p>
          <a:p>
            <a:pPr marL="285750" indent="-285750">
              <a:lnSpc>
                <a:spcPct val="150000"/>
              </a:lnSpc>
              <a:buFont typeface="Wingdings" panose="05000000000000000000" pitchFamily="2" charset="2"/>
              <a:buChar char="p"/>
            </a:pPr>
            <a:r>
              <a:rPr lang="zh-CN" altLang="en-US" sz="2400" dirty="0">
                <a:solidFill>
                  <a:srgbClr val="CC3300"/>
                </a:solidFill>
              </a:rPr>
              <a:t>条件桩：</a:t>
            </a:r>
            <a:r>
              <a:rPr lang="zh-CN" altLang="en-US" sz="2400" dirty="0"/>
              <a:t>列出问题的所有条件</a:t>
            </a:r>
            <a:endParaRPr lang="en-US" altLang="zh-CN" sz="2400" dirty="0"/>
          </a:p>
          <a:p>
            <a:pPr marL="285750" indent="-285750">
              <a:lnSpc>
                <a:spcPct val="150000"/>
              </a:lnSpc>
              <a:buFont typeface="Wingdings" panose="05000000000000000000" pitchFamily="2" charset="2"/>
              <a:buChar char="p"/>
            </a:pPr>
            <a:r>
              <a:rPr lang="zh-CN" altLang="en-US" sz="2400" dirty="0">
                <a:solidFill>
                  <a:srgbClr val="CC3300"/>
                </a:solidFill>
              </a:rPr>
              <a:t>条件项：</a:t>
            </a:r>
            <a:r>
              <a:rPr lang="zh-CN" altLang="en-US" sz="2400" dirty="0"/>
              <a:t>条件桩的所有可能取值</a:t>
            </a:r>
            <a:endParaRPr lang="en-US" altLang="zh-CN" sz="2400" dirty="0"/>
          </a:p>
          <a:p>
            <a:pPr marL="285750" indent="-285750">
              <a:lnSpc>
                <a:spcPct val="150000"/>
              </a:lnSpc>
              <a:buFont typeface="Wingdings" panose="05000000000000000000" pitchFamily="2" charset="2"/>
              <a:buChar char="p"/>
            </a:pPr>
            <a:r>
              <a:rPr lang="zh-CN" altLang="en-US" sz="2400" dirty="0">
                <a:solidFill>
                  <a:srgbClr val="CC3300"/>
                </a:solidFill>
              </a:rPr>
              <a:t>动作桩：</a:t>
            </a:r>
            <a:r>
              <a:rPr lang="zh-CN" altLang="en-US" sz="2400" dirty="0"/>
              <a:t>问题可能采取的操作</a:t>
            </a:r>
            <a:endParaRPr lang="en-US" altLang="zh-CN" sz="2400" dirty="0"/>
          </a:p>
          <a:p>
            <a:pPr marL="285750" indent="-285750">
              <a:lnSpc>
                <a:spcPct val="150000"/>
              </a:lnSpc>
              <a:buFont typeface="Wingdings" panose="05000000000000000000" pitchFamily="2" charset="2"/>
              <a:buChar char="p"/>
            </a:pPr>
            <a:r>
              <a:rPr lang="zh-CN" altLang="en-US" sz="2400" dirty="0">
                <a:solidFill>
                  <a:srgbClr val="CC3300"/>
                </a:solidFill>
              </a:rPr>
              <a:t>动作项：</a:t>
            </a:r>
            <a:r>
              <a:rPr lang="zh-CN" altLang="en-US" sz="2400" dirty="0"/>
              <a:t>在条件项的各组取值情况下应采取的动作</a:t>
            </a:r>
          </a:p>
        </p:txBody>
      </p:sp>
      <p:pic>
        <p:nvPicPr>
          <p:cNvPr id="3" name="图片 2">
            <a:extLst>
              <a:ext uri="{FF2B5EF4-FFF2-40B4-BE49-F238E27FC236}">
                <a16:creationId xmlns:a16="http://schemas.microsoft.com/office/drawing/2014/main" id="{2815BA80-7040-4411-A8CD-13CB4D69B3E4}"/>
              </a:ext>
            </a:extLst>
          </p:cNvPr>
          <p:cNvPicPr>
            <a:picLocks noChangeAspect="1"/>
          </p:cNvPicPr>
          <p:nvPr/>
        </p:nvPicPr>
        <p:blipFill>
          <a:blip r:embed="rId3"/>
          <a:stretch>
            <a:fillRect/>
          </a:stretch>
        </p:blipFill>
        <p:spPr>
          <a:xfrm>
            <a:off x="453688" y="5212894"/>
            <a:ext cx="8497036" cy="381033"/>
          </a:xfrm>
          <a:prstGeom prst="rect">
            <a:avLst/>
          </a:prstGeom>
        </p:spPr>
      </p:pic>
      <p:sp>
        <p:nvSpPr>
          <p:cNvPr id="4" name="矩形 3">
            <a:extLst>
              <a:ext uri="{FF2B5EF4-FFF2-40B4-BE49-F238E27FC236}">
                <a16:creationId xmlns:a16="http://schemas.microsoft.com/office/drawing/2014/main" id="{6D75EC82-05A3-496D-A5A0-3E0650583D31}"/>
              </a:ext>
            </a:extLst>
          </p:cNvPr>
          <p:cNvSpPr/>
          <p:nvPr/>
        </p:nvSpPr>
        <p:spPr>
          <a:xfrm>
            <a:off x="404675" y="5744944"/>
            <a:ext cx="10150877" cy="369332"/>
          </a:xfrm>
          <a:prstGeom prst="rect">
            <a:avLst/>
          </a:prstGeom>
        </p:spPr>
        <p:txBody>
          <a:bodyPr wrap="square">
            <a:spAutoFit/>
          </a:bodyPr>
          <a:lstStyle/>
          <a:p>
            <a:r>
              <a:rPr lang="zh-CN" altLang="en-US" dirty="0">
                <a:solidFill>
                  <a:srgbClr val="333333"/>
                </a:solidFill>
                <a:highlight>
                  <a:srgbClr val="FFFF00"/>
                </a:highlight>
                <a:latin typeface="inherit"/>
              </a:rPr>
              <a:t>有两条或多条规则具有相同的动作，并且其条件项之间存在着极为相似的关系可合并。</a:t>
            </a:r>
            <a:endParaRPr lang="zh-CN" altLang="en-US" dirty="0">
              <a:highlight>
                <a:srgbClr val="FFFF00"/>
              </a:highlight>
            </a:endParaRPr>
          </a:p>
        </p:txBody>
      </p:sp>
    </p:spTree>
    <p:extLst>
      <p:ext uri="{BB962C8B-B14F-4D97-AF65-F5344CB8AC3E}">
        <p14:creationId xmlns:p14="http://schemas.microsoft.com/office/powerpoint/2010/main" val="332726365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Decision table——</a:t>
            </a:r>
            <a:r>
              <a:rPr lang="zh-CN" altLang="en-US" sz="3600" dirty="0">
                <a:solidFill>
                  <a:schemeClr val="bg1"/>
                </a:solidFill>
              </a:rPr>
              <a:t>决策表法</a:t>
            </a:r>
            <a:r>
              <a:rPr lang="en-US" altLang="zh-CN" sz="3600" dirty="0">
                <a:solidFill>
                  <a:schemeClr val="bg1"/>
                </a:solidFill>
              </a:rPr>
              <a:t> </a:t>
            </a:r>
            <a:endParaRPr lang="zh-CN" altLang="en-US" sz="3600" dirty="0">
              <a:solidFill>
                <a:schemeClr val="bg1"/>
              </a:solidFill>
              <a:latin typeface="Times New Roman" pitchFamily="18" charset="0"/>
              <a:sym typeface="Times New Roman" pitchFamily="18" charset="0"/>
            </a:endParaRPr>
          </a:p>
        </p:txBody>
      </p:sp>
      <p:pic>
        <p:nvPicPr>
          <p:cNvPr id="4" name="图片 3">
            <a:extLst>
              <a:ext uri="{FF2B5EF4-FFF2-40B4-BE49-F238E27FC236}">
                <a16:creationId xmlns:a16="http://schemas.microsoft.com/office/drawing/2014/main" id="{70D924EB-1FCE-4437-A88E-E690997A203A}"/>
              </a:ext>
            </a:extLst>
          </p:cNvPr>
          <p:cNvPicPr>
            <a:picLocks noChangeAspect="1"/>
          </p:cNvPicPr>
          <p:nvPr/>
        </p:nvPicPr>
        <p:blipFill>
          <a:blip r:embed="rId3"/>
          <a:stretch>
            <a:fillRect/>
          </a:stretch>
        </p:blipFill>
        <p:spPr>
          <a:xfrm>
            <a:off x="76199" y="1794795"/>
            <a:ext cx="5974598" cy="1935648"/>
          </a:xfrm>
          <a:prstGeom prst="rect">
            <a:avLst/>
          </a:prstGeom>
        </p:spPr>
      </p:pic>
      <p:pic>
        <p:nvPicPr>
          <p:cNvPr id="6" name="图片 5">
            <a:extLst>
              <a:ext uri="{FF2B5EF4-FFF2-40B4-BE49-F238E27FC236}">
                <a16:creationId xmlns:a16="http://schemas.microsoft.com/office/drawing/2014/main" id="{0FBCCB27-E66A-4F9C-8B2F-80C8BBA3C2FE}"/>
              </a:ext>
            </a:extLst>
          </p:cNvPr>
          <p:cNvPicPr>
            <a:picLocks noChangeAspect="1"/>
          </p:cNvPicPr>
          <p:nvPr/>
        </p:nvPicPr>
        <p:blipFill>
          <a:blip r:embed="rId4"/>
          <a:stretch>
            <a:fillRect/>
          </a:stretch>
        </p:blipFill>
        <p:spPr>
          <a:xfrm>
            <a:off x="76199" y="3931421"/>
            <a:ext cx="6485182" cy="2408129"/>
          </a:xfrm>
          <a:prstGeom prst="rect">
            <a:avLst/>
          </a:prstGeom>
        </p:spPr>
      </p:pic>
      <p:graphicFrame>
        <p:nvGraphicFramePr>
          <p:cNvPr id="2" name="表格 2">
            <a:extLst>
              <a:ext uri="{FF2B5EF4-FFF2-40B4-BE49-F238E27FC236}">
                <a16:creationId xmlns:a16="http://schemas.microsoft.com/office/drawing/2014/main" id="{C2AC49FA-EB9D-410B-967C-E73F54150200}"/>
              </a:ext>
            </a:extLst>
          </p:cNvPr>
          <p:cNvGraphicFramePr>
            <a:graphicFrameLocks noGrp="1"/>
          </p:cNvGraphicFramePr>
          <p:nvPr>
            <p:extLst>
              <p:ext uri="{D42A27DB-BD31-4B8C-83A1-F6EECF244321}">
                <p14:modId xmlns:p14="http://schemas.microsoft.com/office/powerpoint/2010/main" val="812874160"/>
              </p:ext>
            </p:extLst>
          </p:nvPr>
        </p:nvGraphicFramePr>
        <p:xfrm>
          <a:off x="6892770" y="883421"/>
          <a:ext cx="5086029" cy="4212993"/>
        </p:xfrm>
        <a:graphic>
          <a:graphicData uri="http://schemas.openxmlformats.org/drawingml/2006/table">
            <a:tbl>
              <a:tblPr firstRow="1" bandRow="1">
                <a:tableStyleId>{5C22544A-7EE6-4342-B048-85BDC9FD1C3A}</a:tableStyleId>
              </a:tblPr>
              <a:tblGrid>
                <a:gridCol w="1198485">
                  <a:extLst>
                    <a:ext uri="{9D8B030D-6E8A-4147-A177-3AD203B41FA5}">
                      <a16:colId xmlns:a16="http://schemas.microsoft.com/office/drawing/2014/main" val="1132985124"/>
                    </a:ext>
                  </a:extLst>
                </a:gridCol>
                <a:gridCol w="485943">
                  <a:extLst>
                    <a:ext uri="{9D8B030D-6E8A-4147-A177-3AD203B41FA5}">
                      <a16:colId xmlns:a16="http://schemas.microsoft.com/office/drawing/2014/main" val="320231920"/>
                    </a:ext>
                  </a:extLst>
                </a:gridCol>
                <a:gridCol w="485943">
                  <a:extLst>
                    <a:ext uri="{9D8B030D-6E8A-4147-A177-3AD203B41FA5}">
                      <a16:colId xmlns:a16="http://schemas.microsoft.com/office/drawing/2014/main" val="1639457746"/>
                    </a:ext>
                  </a:extLst>
                </a:gridCol>
                <a:gridCol w="485943">
                  <a:extLst>
                    <a:ext uri="{9D8B030D-6E8A-4147-A177-3AD203B41FA5}">
                      <a16:colId xmlns:a16="http://schemas.microsoft.com/office/drawing/2014/main" val="3984468023"/>
                    </a:ext>
                  </a:extLst>
                </a:gridCol>
                <a:gridCol w="485943">
                  <a:extLst>
                    <a:ext uri="{9D8B030D-6E8A-4147-A177-3AD203B41FA5}">
                      <a16:colId xmlns:a16="http://schemas.microsoft.com/office/drawing/2014/main" val="828989019"/>
                    </a:ext>
                  </a:extLst>
                </a:gridCol>
                <a:gridCol w="485943">
                  <a:extLst>
                    <a:ext uri="{9D8B030D-6E8A-4147-A177-3AD203B41FA5}">
                      <a16:colId xmlns:a16="http://schemas.microsoft.com/office/drawing/2014/main" val="3307438288"/>
                    </a:ext>
                  </a:extLst>
                </a:gridCol>
                <a:gridCol w="485943">
                  <a:extLst>
                    <a:ext uri="{9D8B030D-6E8A-4147-A177-3AD203B41FA5}">
                      <a16:colId xmlns:a16="http://schemas.microsoft.com/office/drawing/2014/main" val="202947666"/>
                    </a:ext>
                  </a:extLst>
                </a:gridCol>
                <a:gridCol w="485943">
                  <a:extLst>
                    <a:ext uri="{9D8B030D-6E8A-4147-A177-3AD203B41FA5}">
                      <a16:colId xmlns:a16="http://schemas.microsoft.com/office/drawing/2014/main" val="1322298879"/>
                    </a:ext>
                  </a:extLst>
                </a:gridCol>
                <a:gridCol w="485943">
                  <a:extLst>
                    <a:ext uri="{9D8B030D-6E8A-4147-A177-3AD203B41FA5}">
                      <a16:colId xmlns:a16="http://schemas.microsoft.com/office/drawing/2014/main" val="2086872251"/>
                    </a:ext>
                  </a:extLst>
                </a:gridCol>
              </a:tblGrid>
              <a:tr h="802710">
                <a:tc>
                  <a:txBody>
                    <a:bodyPr/>
                    <a:lstStyle/>
                    <a:p>
                      <a:r>
                        <a:rPr lang="zh-CN" altLang="en-US" dirty="0"/>
                        <a:t>规则</a:t>
                      </a:r>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6</a:t>
                      </a:r>
                      <a:endParaRPr lang="zh-CN" altLang="en-US" dirty="0"/>
                    </a:p>
                  </a:txBody>
                  <a:tcPr/>
                </a:tc>
                <a:tc>
                  <a:txBody>
                    <a:bodyPr/>
                    <a:lstStyle/>
                    <a:p>
                      <a:r>
                        <a:rPr lang="en-US" altLang="zh-CN" dirty="0"/>
                        <a:t>7</a:t>
                      </a:r>
                      <a:endParaRPr lang="zh-CN" altLang="en-US" dirty="0"/>
                    </a:p>
                  </a:txBody>
                  <a:tcPr/>
                </a:tc>
                <a:tc>
                  <a:txBody>
                    <a:bodyPr/>
                    <a:lstStyle/>
                    <a:p>
                      <a:r>
                        <a:rPr lang="en-US" altLang="zh-CN" dirty="0"/>
                        <a:t>8</a:t>
                      </a:r>
                      <a:endParaRPr lang="zh-CN" altLang="en-US" dirty="0"/>
                    </a:p>
                  </a:txBody>
                  <a:tcPr/>
                </a:tc>
                <a:extLst>
                  <a:ext uri="{0D108BD9-81ED-4DB2-BD59-A6C34878D82A}">
                    <a16:rowId xmlns:a16="http://schemas.microsoft.com/office/drawing/2014/main" val="3083513060"/>
                  </a:ext>
                </a:extLst>
              </a:tr>
              <a:tr h="0">
                <a:tc>
                  <a:txBody>
                    <a:bodyPr/>
                    <a:lstStyle/>
                    <a:p>
                      <a:r>
                        <a:rPr lang="zh-CN" altLang="en-US" sz="2400" dirty="0"/>
                        <a:t>原因</a:t>
                      </a:r>
                      <a:r>
                        <a:rPr lang="en-US" altLang="zh-CN" sz="2400" dirty="0"/>
                        <a:t>C1      </a:t>
                      </a:r>
                      <a:endParaRPr lang="zh-CN" altLang="en-US" sz="2400" dirty="0"/>
                    </a:p>
                  </a:txBody>
                  <a:tcPr/>
                </a:tc>
                <a:tc>
                  <a:txBody>
                    <a:bodyPr/>
                    <a:lstStyle/>
                    <a:p>
                      <a:r>
                        <a:rPr lang="en-US" altLang="zh-CN" dirty="0">
                          <a:solidFill>
                            <a:srgbClr val="FF0000"/>
                          </a:solidFill>
                        </a:rPr>
                        <a:t>Y</a:t>
                      </a:r>
                      <a:endParaRPr lang="zh-CN" altLang="en-US" dirty="0">
                        <a:solidFill>
                          <a:srgbClr val="FF0000"/>
                        </a:solidFill>
                      </a:endParaRPr>
                    </a:p>
                  </a:txBody>
                  <a:tcPr>
                    <a:solidFill>
                      <a:schemeClr val="accent5"/>
                    </a:solidFill>
                  </a:tcPr>
                </a:tc>
                <a:tc>
                  <a:txBody>
                    <a:bodyPr/>
                    <a:lstStyle/>
                    <a:p>
                      <a:r>
                        <a:rPr lang="en-US" altLang="zh-CN" dirty="0">
                          <a:solidFill>
                            <a:srgbClr val="FF0000"/>
                          </a:solidFill>
                        </a:rPr>
                        <a:t>Y</a:t>
                      </a:r>
                      <a:endParaRPr lang="zh-CN" altLang="en-US" dirty="0">
                        <a:solidFill>
                          <a:srgbClr val="FF0000"/>
                        </a:solidFill>
                      </a:endParaRPr>
                    </a:p>
                  </a:txBody>
                  <a:tcPr>
                    <a:solidFill>
                      <a:schemeClr val="accent5"/>
                    </a:solidFill>
                  </a:tcPr>
                </a:tc>
                <a:tc>
                  <a:txBody>
                    <a:bodyPr/>
                    <a:lstStyle/>
                    <a:p>
                      <a:r>
                        <a:rPr lang="en-US" altLang="zh-CN" dirty="0"/>
                        <a:t>Y</a:t>
                      </a:r>
                      <a:endParaRPr lang="zh-CN" altLang="en-US" dirty="0"/>
                    </a:p>
                  </a:txBody>
                  <a:tcPr>
                    <a:solidFill>
                      <a:schemeClr val="bg2"/>
                    </a:solidFill>
                  </a:tcPr>
                </a:tc>
                <a:tc>
                  <a:txBody>
                    <a:bodyPr/>
                    <a:lstStyle/>
                    <a:p>
                      <a:r>
                        <a:rPr lang="en-US" altLang="zh-CN" dirty="0"/>
                        <a:t>N</a:t>
                      </a:r>
                      <a:endParaRPr lang="zh-CN" altLang="en-US" dirty="0"/>
                    </a:p>
                  </a:txBody>
                  <a:tcPr>
                    <a:solidFill>
                      <a:schemeClr val="bg2"/>
                    </a:solidFill>
                  </a:tcPr>
                </a:tc>
                <a:tc>
                  <a:txBody>
                    <a:bodyPr/>
                    <a:lstStyle/>
                    <a:p>
                      <a:r>
                        <a:rPr lang="en-US" altLang="zh-CN" dirty="0"/>
                        <a:t>Y</a:t>
                      </a:r>
                      <a:endParaRPr lang="zh-CN" altLang="en-US" dirty="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2B0BB5"/>
                          </a:solidFill>
                        </a:rPr>
                        <a:t>N</a:t>
                      </a:r>
                      <a:endParaRPr lang="zh-CN" altLang="en-US" dirty="0">
                        <a:solidFill>
                          <a:srgbClr val="2B0BB5"/>
                        </a:solidFill>
                      </a:endParaRPr>
                    </a:p>
                  </a:txBody>
                  <a:tcPr>
                    <a:solidFill>
                      <a:schemeClr val="accent2">
                        <a:lumMod val="75000"/>
                      </a:schemeClr>
                    </a:solidFill>
                  </a:tcPr>
                </a:tc>
                <a:tc>
                  <a:txBody>
                    <a:bodyPr/>
                    <a:lstStyle/>
                    <a:p>
                      <a:r>
                        <a:rPr lang="en-US" altLang="zh-CN" dirty="0">
                          <a:solidFill>
                            <a:srgbClr val="2B0BB5"/>
                          </a:solidFill>
                        </a:rPr>
                        <a:t>N</a:t>
                      </a:r>
                      <a:endParaRPr lang="zh-CN" altLang="en-US" dirty="0">
                        <a:solidFill>
                          <a:srgbClr val="2B0BB5"/>
                        </a:solidFill>
                      </a:endParaRPr>
                    </a:p>
                  </a:txBody>
                  <a:tcPr>
                    <a:solidFill>
                      <a:schemeClr val="accent2">
                        <a:lumMod val="75000"/>
                      </a:schemeClr>
                    </a:solidFill>
                  </a:tcPr>
                </a:tc>
                <a:tc>
                  <a:txBody>
                    <a:bodyPr/>
                    <a:lstStyle/>
                    <a:p>
                      <a:r>
                        <a:rPr lang="en-US" altLang="zh-CN" dirty="0">
                          <a:solidFill>
                            <a:srgbClr val="2B0BB5"/>
                          </a:solidFill>
                        </a:rPr>
                        <a:t>N</a:t>
                      </a:r>
                      <a:endParaRPr lang="zh-CN" altLang="en-US" dirty="0">
                        <a:solidFill>
                          <a:srgbClr val="2B0BB5"/>
                        </a:solidFill>
                      </a:endParaRPr>
                    </a:p>
                  </a:txBody>
                  <a:tcPr>
                    <a:solidFill>
                      <a:schemeClr val="accent2">
                        <a:lumMod val="75000"/>
                      </a:schemeClr>
                    </a:solidFill>
                  </a:tcPr>
                </a:tc>
                <a:extLst>
                  <a:ext uri="{0D108BD9-81ED-4DB2-BD59-A6C34878D82A}">
                    <a16:rowId xmlns:a16="http://schemas.microsoft.com/office/drawing/2014/main" val="1031465317"/>
                  </a:ext>
                </a:extLst>
              </a:tr>
              <a:tr h="287118">
                <a:tc>
                  <a:txBody>
                    <a:bodyPr/>
                    <a:lstStyle/>
                    <a:p>
                      <a:pPr algn="r"/>
                      <a:r>
                        <a:rPr lang="en-US" altLang="zh-CN" sz="2400" dirty="0"/>
                        <a:t>C2</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Y</a:t>
                      </a:r>
                      <a:endParaRPr lang="zh-CN" altLang="en-US" dirty="0">
                        <a:solidFill>
                          <a:srgbClr val="FF0000"/>
                        </a:solidFill>
                      </a:endParaRPr>
                    </a:p>
                  </a:txBody>
                  <a:tcPr>
                    <a:solidFill>
                      <a:schemeClr val="accent5"/>
                    </a:solidFill>
                  </a:tcPr>
                </a:tc>
                <a:tc>
                  <a:txBody>
                    <a:bodyPr/>
                    <a:lstStyle/>
                    <a:p>
                      <a:r>
                        <a:rPr lang="en-US" altLang="zh-CN" dirty="0">
                          <a:solidFill>
                            <a:srgbClr val="FF0000"/>
                          </a:solidFill>
                        </a:rPr>
                        <a:t>Y</a:t>
                      </a:r>
                      <a:endParaRPr lang="zh-CN" altLang="en-US" dirty="0">
                        <a:solidFill>
                          <a:srgbClr val="FF0000"/>
                        </a:solidFill>
                      </a:endParaRPr>
                    </a:p>
                  </a:txBody>
                  <a:tcPr>
                    <a:solidFill>
                      <a:schemeClr val="accent5"/>
                    </a:solidFill>
                  </a:tcPr>
                </a:tc>
                <a:tc>
                  <a:txBody>
                    <a:bodyPr/>
                    <a:lstStyle/>
                    <a:p>
                      <a:r>
                        <a:rPr lang="en-US" altLang="zh-CN" dirty="0"/>
                        <a:t>N</a:t>
                      </a:r>
                      <a:endParaRPr lang="zh-CN" altLang="en-US" dirty="0"/>
                    </a:p>
                  </a:txBody>
                  <a:tcPr>
                    <a:solidFill>
                      <a:schemeClr val="bg2"/>
                    </a:solidFill>
                  </a:tcPr>
                </a:tc>
                <a:tc>
                  <a:txBody>
                    <a:bodyPr/>
                    <a:lstStyle/>
                    <a:p>
                      <a:r>
                        <a:rPr lang="en-US" altLang="zh-CN" dirty="0"/>
                        <a:t>Y</a:t>
                      </a:r>
                      <a:endParaRPr lang="zh-CN" altLang="en-US" dirty="0"/>
                    </a:p>
                  </a:txBody>
                  <a:tcPr>
                    <a:solidFill>
                      <a:schemeClr val="bg2"/>
                    </a:solidFill>
                  </a:tcPr>
                </a:tc>
                <a:tc>
                  <a:txBody>
                    <a:bodyPr/>
                    <a:lstStyle/>
                    <a:p>
                      <a:r>
                        <a:rPr lang="en-US" altLang="zh-CN" dirty="0"/>
                        <a:t>N</a:t>
                      </a:r>
                      <a:endParaRPr lang="zh-CN" altLang="en-US" dirty="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2B0BB5"/>
                          </a:solidFill>
                        </a:rPr>
                        <a:t>N</a:t>
                      </a:r>
                      <a:endParaRPr lang="zh-CN" altLang="en-US" dirty="0">
                        <a:solidFill>
                          <a:srgbClr val="2B0BB5"/>
                        </a:solidFill>
                      </a:endParaRPr>
                    </a:p>
                  </a:txBody>
                  <a:tcPr>
                    <a:solidFill>
                      <a:schemeClr val="accent2">
                        <a:lumMod val="75000"/>
                      </a:schemeClr>
                    </a:solidFill>
                  </a:tcPr>
                </a:tc>
                <a:tc>
                  <a:txBody>
                    <a:bodyPr/>
                    <a:lstStyle/>
                    <a:p>
                      <a:r>
                        <a:rPr lang="en-US" altLang="zh-CN" dirty="0">
                          <a:solidFill>
                            <a:srgbClr val="2B0BB5"/>
                          </a:solidFill>
                        </a:rPr>
                        <a:t>Y</a:t>
                      </a:r>
                      <a:endParaRPr lang="zh-CN" altLang="en-US" dirty="0">
                        <a:solidFill>
                          <a:srgbClr val="2B0BB5"/>
                        </a:solidFill>
                      </a:endParaRPr>
                    </a:p>
                  </a:txBody>
                  <a:tcPr>
                    <a:solidFill>
                      <a:schemeClr val="accent2">
                        <a:lumMod val="75000"/>
                      </a:schemeClr>
                    </a:solidFill>
                  </a:tcPr>
                </a:tc>
                <a:tc>
                  <a:txBody>
                    <a:bodyPr/>
                    <a:lstStyle/>
                    <a:p>
                      <a:r>
                        <a:rPr lang="en-US" altLang="zh-CN" dirty="0">
                          <a:solidFill>
                            <a:srgbClr val="2B0BB5"/>
                          </a:solidFill>
                        </a:rPr>
                        <a:t>N</a:t>
                      </a:r>
                      <a:endParaRPr lang="zh-CN" altLang="en-US" dirty="0">
                        <a:solidFill>
                          <a:srgbClr val="2B0BB5"/>
                        </a:solidFill>
                      </a:endParaRPr>
                    </a:p>
                  </a:txBody>
                  <a:tcPr>
                    <a:solidFill>
                      <a:schemeClr val="accent2">
                        <a:lumMod val="75000"/>
                      </a:schemeClr>
                    </a:solidFill>
                  </a:tcPr>
                </a:tc>
                <a:extLst>
                  <a:ext uri="{0D108BD9-81ED-4DB2-BD59-A6C34878D82A}">
                    <a16:rowId xmlns:a16="http://schemas.microsoft.com/office/drawing/2014/main" val="211111015"/>
                  </a:ext>
                </a:extLst>
              </a:tr>
              <a:tr h="396240">
                <a:tc>
                  <a:txBody>
                    <a:bodyPr/>
                    <a:lstStyle/>
                    <a:p>
                      <a:pPr algn="r"/>
                      <a:r>
                        <a:rPr lang="en-US" altLang="zh-CN" sz="2400" dirty="0"/>
                        <a:t>C3</a:t>
                      </a:r>
                      <a:endParaRPr lang="zh-CN" altLang="en-US" sz="2400" dirty="0"/>
                    </a:p>
                  </a:txBody>
                  <a:tcPr/>
                </a:tc>
                <a:tc>
                  <a:txBody>
                    <a:bodyPr/>
                    <a:lstStyle/>
                    <a:p>
                      <a:r>
                        <a:rPr lang="en-US" altLang="zh-CN" dirty="0"/>
                        <a:t>Y</a:t>
                      </a:r>
                      <a:endParaRPr lang="zh-CN" altLang="en-US" dirty="0"/>
                    </a:p>
                  </a:txBody>
                  <a:tcPr>
                    <a:solidFill>
                      <a:schemeClr val="accent5"/>
                    </a:solidFill>
                  </a:tcPr>
                </a:tc>
                <a:tc>
                  <a:txBody>
                    <a:bodyPr/>
                    <a:lstStyle/>
                    <a:p>
                      <a:r>
                        <a:rPr lang="en-US" altLang="zh-CN" dirty="0"/>
                        <a:t>N</a:t>
                      </a:r>
                      <a:endParaRPr lang="zh-CN" altLang="en-US" dirty="0"/>
                    </a:p>
                  </a:txBody>
                  <a:tcPr>
                    <a:solidFill>
                      <a:schemeClr val="accent5"/>
                    </a:solidFill>
                  </a:tcPr>
                </a:tc>
                <a:tc>
                  <a:txBody>
                    <a:bodyPr/>
                    <a:lstStyle/>
                    <a:p>
                      <a:r>
                        <a:rPr lang="en-US" altLang="zh-CN" dirty="0"/>
                        <a:t>Y</a:t>
                      </a:r>
                      <a:endParaRPr lang="zh-CN" altLang="en-US" dirty="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Y</a:t>
                      </a:r>
                      <a:endParaRPr lang="zh-CN" altLang="en-US" dirty="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a:t>
                      </a:r>
                      <a:endParaRPr lang="zh-CN" altLang="en-US" dirty="0"/>
                    </a:p>
                  </a:txBody>
                  <a:tcPr>
                    <a:solidFill>
                      <a:schemeClr val="bg2"/>
                    </a:solidFill>
                  </a:tcPr>
                </a:tc>
                <a:tc>
                  <a:txBody>
                    <a:bodyPr/>
                    <a:lstStyle/>
                    <a:p>
                      <a:r>
                        <a:rPr lang="en-US" altLang="zh-CN" dirty="0">
                          <a:solidFill>
                            <a:srgbClr val="2B0BB5"/>
                          </a:solidFill>
                        </a:rPr>
                        <a:t>Y</a:t>
                      </a:r>
                      <a:endParaRPr lang="zh-CN" altLang="en-US" dirty="0">
                        <a:solidFill>
                          <a:srgbClr val="2B0BB5"/>
                        </a:solidFill>
                      </a:endParaRPr>
                    </a:p>
                  </a:txBody>
                  <a:tcPr>
                    <a:solidFill>
                      <a:schemeClr val="accent2">
                        <a:lumMod val="75000"/>
                      </a:schemeClr>
                    </a:solidFill>
                  </a:tcPr>
                </a:tc>
                <a:tc>
                  <a:txBody>
                    <a:bodyPr/>
                    <a:lstStyle/>
                    <a:p>
                      <a:r>
                        <a:rPr lang="en-US" altLang="zh-CN" dirty="0">
                          <a:solidFill>
                            <a:srgbClr val="2B0BB5"/>
                          </a:solidFill>
                        </a:rPr>
                        <a:t>N</a:t>
                      </a:r>
                      <a:endParaRPr lang="zh-CN" altLang="en-US" dirty="0">
                        <a:solidFill>
                          <a:srgbClr val="2B0BB5"/>
                        </a:solidFill>
                      </a:endParaRPr>
                    </a:p>
                  </a:txBody>
                  <a:tcPr>
                    <a:solidFill>
                      <a:schemeClr val="accent2">
                        <a:lumMod val="75000"/>
                      </a:schemeClr>
                    </a:solidFill>
                  </a:tcPr>
                </a:tc>
                <a:tc>
                  <a:txBody>
                    <a:bodyPr/>
                    <a:lstStyle/>
                    <a:p>
                      <a:r>
                        <a:rPr lang="en-US" altLang="zh-CN" dirty="0">
                          <a:solidFill>
                            <a:srgbClr val="2B0BB5"/>
                          </a:solidFill>
                        </a:rPr>
                        <a:t>N</a:t>
                      </a:r>
                      <a:endParaRPr lang="zh-CN" altLang="en-US" dirty="0">
                        <a:solidFill>
                          <a:srgbClr val="2B0BB5"/>
                        </a:solidFill>
                      </a:endParaRPr>
                    </a:p>
                  </a:txBody>
                  <a:tcPr>
                    <a:solidFill>
                      <a:schemeClr val="accent2">
                        <a:lumMod val="75000"/>
                      </a:schemeClr>
                    </a:solidFill>
                  </a:tcPr>
                </a:tc>
                <a:extLst>
                  <a:ext uri="{0D108BD9-81ED-4DB2-BD59-A6C34878D82A}">
                    <a16:rowId xmlns:a16="http://schemas.microsoft.com/office/drawing/2014/main" val="623929637"/>
                  </a:ext>
                </a:extLst>
              </a:tr>
              <a:tr h="484203">
                <a:tc>
                  <a:txBody>
                    <a:bodyPr/>
                    <a:lstStyle/>
                    <a:p>
                      <a:r>
                        <a:rPr lang="zh-CN" altLang="en-US" sz="2400" dirty="0"/>
                        <a:t>结果 </a:t>
                      </a:r>
                      <a:r>
                        <a:rPr lang="en-US" altLang="zh-CN" sz="2400" dirty="0"/>
                        <a:t>e1    </a:t>
                      </a:r>
                      <a:endParaRPr lang="zh-CN" altLang="en-US" sz="2400" dirty="0"/>
                    </a:p>
                  </a:txBody>
                  <a:tcPr>
                    <a:lnB w="12700" cap="flat" cmpd="sng" algn="ctr">
                      <a:solidFill>
                        <a:schemeClr val="tx1"/>
                      </a:solidFill>
                      <a:prstDash val="solid"/>
                      <a:round/>
                      <a:headEnd type="none" w="med" len="med"/>
                      <a:tailEnd type="none" w="med" len="med"/>
                    </a:lnB>
                  </a:tcPr>
                </a:tc>
                <a:tc>
                  <a:txBody>
                    <a:bodyPr/>
                    <a:lstStyle/>
                    <a:p>
                      <a:endParaRPr lang="zh-CN" altLang="en-US" dirty="0"/>
                    </a:p>
                  </a:txBody>
                  <a:tcPr>
                    <a:lnB w="12700" cap="flat" cmpd="sng" algn="ctr">
                      <a:solidFill>
                        <a:schemeClr val="tx1"/>
                      </a:solidFill>
                      <a:prstDash val="solid"/>
                      <a:round/>
                      <a:headEnd type="none" w="med" len="med"/>
                      <a:tailEnd type="none" w="med" len="med"/>
                    </a:lnB>
                    <a:solidFill>
                      <a:schemeClr val="accent5"/>
                    </a:solidFill>
                  </a:tcPr>
                </a:tc>
                <a:tc>
                  <a:txBody>
                    <a:bodyPr/>
                    <a:lstStyle/>
                    <a:p>
                      <a:endParaRPr lang="zh-CN" altLang="en-US" dirty="0"/>
                    </a:p>
                  </a:txBody>
                  <a:tcPr>
                    <a:lnB w="12700" cap="flat" cmpd="sng" algn="ctr">
                      <a:solidFill>
                        <a:schemeClr val="tx1"/>
                      </a:solidFill>
                      <a:prstDash val="solid"/>
                      <a:round/>
                      <a:headEnd type="none" w="med" len="med"/>
                      <a:tailEnd type="none" w="med" len="med"/>
                    </a:lnB>
                    <a:solidFill>
                      <a:schemeClr val="accent5"/>
                    </a:solidFill>
                  </a:tcPr>
                </a:tc>
                <a:tc>
                  <a:txBody>
                    <a:bodyPr/>
                    <a:lstStyle/>
                    <a:p>
                      <a:endParaRPr lang="zh-CN" altLang="en-US" dirty="0"/>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zh-CN" altLang="en-US" dirty="0"/>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zh-CN" altLang="en-US" dirty="0"/>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sym typeface="Symbol" panose="05050102010706020507" pitchFamily="18" charset="2"/>
                        </a:rPr>
                        <a:t></a:t>
                      </a:r>
                      <a:endParaRPr lang="zh-CN" altLang="en-US" dirty="0">
                        <a:solidFill>
                          <a:schemeClr val="bg1"/>
                        </a:solidFill>
                      </a:endParaRPr>
                    </a:p>
                  </a:txBody>
                  <a:tcPr>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sym typeface="Symbol" panose="05050102010706020507" pitchFamily="18" charset="2"/>
                        </a:rPr>
                        <a:t></a:t>
                      </a:r>
                      <a:endParaRPr lang="zh-CN" altLang="en-US" dirty="0">
                        <a:solidFill>
                          <a:schemeClr val="bg1"/>
                        </a:solidFill>
                      </a:endParaRPr>
                    </a:p>
                  </a:txBody>
                  <a:tcPr>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sym typeface="Symbol" panose="05050102010706020507" pitchFamily="18" charset="2"/>
                        </a:rPr>
                        <a:t></a:t>
                      </a:r>
                      <a:endParaRPr lang="zh-CN" altLang="en-US" dirty="0">
                        <a:solidFill>
                          <a:schemeClr val="bg1"/>
                        </a:solidFill>
                      </a:endParaRPr>
                    </a:p>
                  </a:txBody>
                  <a:tcPr>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557922028"/>
                  </a:ext>
                </a:extLst>
              </a:tr>
              <a:tr h="352259">
                <a:tc>
                  <a:txBody>
                    <a:bodyPr/>
                    <a:lstStyle/>
                    <a:p>
                      <a:pPr algn="r"/>
                      <a:r>
                        <a:rPr lang="en-US" altLang="zh-CN" sz="2400" dirty="0"/>
                        <a:t>e2</a:t>
                      </a:r>
                      <a:endParaRPr lang="zh-CN" altLang="en-US" sz="2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zh-CN" altLang="en-US" dirty="0">
                          <a:solidFill>
                            <a:srgbClr val="CC3300"/>
                          </a:solidFill>
                          <a:sym typeface="Symbol" panose="05050102010706020507" pitchFamily="18" charset="2"/>
                        </a:rPr>
                        <a:t></a:t>
                      </a: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zh-CN" altLang="en-US" dirty="0">
                          <a:solidFill>
                            <a:srgbClr val="CC3300"/>
                          </a:solidFill>
                          <a:sym typeface="Symbol" panose="05050102010706020507" pitchFamily="18" charset="2"/>
                        </a:rPr>
                        <a:t></a:t>
                      </a: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736138"/>
                  </a:ext>
                </a:extLst>
              </a:tr>
              <a:tr h="228600">
                <a:tc>
                  <a:txBody>
                    <a:bodyPr/>
                    <a:lstStyle/>
                    <a:p>
                      <a:pPr algn="r"/>
                      <a:r>
                        <a:rPr lang="en-US" altLang="zh-CN" sz="2400" dirty="0"/>
                        <a:t>e3</a:t>
                      </a:r>
                      <a:endParaRPr lang="zh-CN" altLang="en-US" sz="2400" dirty="0"/>
                    </a:p>
                  </a:txBody>
                  <a:tcPr>
                    <a:lnT w="12700" cap="flat" cmpd="sng" algn="ctr">
                      <a:solidFill>
                        <a:schemeClr val="tx1"/>
                      </a:solidFill>
                      <a:prstDash val="solid"/>
                      <a:round/>
                      <a:headEnd type="none" w="med" len="med"/>
                      <a:tailEnd type="none" w="med" len="med"/>
                    </a:lnT>
                  </a:tcPr>
                </a:tc>
                <a:tc>
                  <a:txBody>
                    <a:bodyPr/>
                    <a:lstStyle/>
                    <a:p>
                      <a:endParaRPr lang="zh-CN" altLang="en-US" dirty="0"/>
                    </a:p>
                  </a:txBody>
                  <a:tcPr>
                    <a:lnT w="12700" cap="flat" cmpd="sng" algn="ctr">
                      <a:solidFill>
                        <a:schemeClr val="tx1"/>
                      </a:solidFill>
                      <a:prstDash val="solid"/>
                      <a:round/>
                      <a:headEnd type="none" w="med" len="med"/>
                      <a:tailEnd type="none" w="med" len="med"/>
                    </a:lnT>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solidFill>
                      <a:schemeClr val="bg2"/>
                    </a:solidFill>
                  </a:tcPr>
                </a:tc>
                <a:tc>
                  <a:txBody>
                    <a:bodyPr/>
                    <a:lstStyle/>
                    <a:p>
                      <a:r>
                        <a:rPr lang="zh-CN" altLang="en-US" dirty="0">
                          <a:solidFill>
                            <a:srgbClr val="CC3300"/>
                          </a:solidFill>
                          <a:sym typeface="Symbol" panose="05050102010706020507" pitchFamily="18" charset="2"/>
                        </a:rPr>
                        <a:t></a:t>
                      </a:r>
                      <a:endParaRPr lang="zh-CN" altLang="en-US" dirty="0"/>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tcPr>
                </a:tc>
                <a:tc>
                  <a:txBody>
                    <a:bodyPr/>
                    <a:lstStyle/>
                    <a:p>
                      <a:endParaRPr lang="zh-CN" altLang="en-US" dirty="0"/>
                    </a:p>
                  </a:txBody>
                  <a:tcPr>
                    <a:lnT w="12700" cap="flat" cmpd="sng" algn="ctr">
                      <a:solidFill>
                        <a:schemeClr val="tx1"/>
                      </a:solidFill>
                      <a:prstDash val="solid"/>
                      <a:round/>
                      <a:headEnd type="none" w="med" len="med"/>
                      <a:tailEnd type="none" w="med" len="med"/>
                    </a:lnT>
                  </a:tcPr>
                </a:tc>
                <a:tc>
                  <a:txBody>
                    <a:bodyPr/>
                    <a:lstStyle/>
                    <a:p>
                      <a:endParaRPr lang="zh-CN" alt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58611188"/>
                  </a:ext>
                </a:extLst>
              </a:tr>
              <a:tr h="228600">
                <a:tc>
                  <a:txBody>
                    <a:bodyPr/>
                    <a:lstStyle/>
                    <a:p>
                      <a:pPr algn="r"/>
                      <a:r>
                        <a:rPr lang="en-US" altLang="zh-CN" sz="2400" dirty="0"/>
                        <a:t>e4</a:t>
                      </a:r>
                      <a:r>
                        <a:rPr lang="en-US" altLang="zh-CN" sz="1600" dirty="0"/>
                        <a:t>(</a:t>
                      </a:r>
                      <a:r>
                        <a:rPr lang="zh-CN" altLang="en-US" sz="1600" dirty="0"/>
                        <a:t>不合理）</a:t>
                      </a:r>
                    </a:p>
                  </a:txBody>
                  <a:tcPr/>
                </a:tc>
                <a:tc>
                  <a:txBody>
                    <a:bodyPr/>
                    <a:lstStyle/>
                    <a:p>
                      <a:r>
                        <a:rPr lang="zh-CN" altLang="en-US" b="1" dirty="0">
                          <a:solidFill>
                            <a:srgbClr val="CC3300"/>
                          </a:solidFill>
                          <a:sym typeface="Symbol" panose="05050102010706020507" pitchFamily="18" charset="2"/>
                        </a:rPr>
                        <a:t></a:t>
                      </a:r>
                      <a:endParaRPr lang="zh-CN" altLang="en-US" b="1" dirty="0">
                        <a:solidFill>
                          <a:srgbClr val="CC3300"/>
                        </a:solidFill>
                      </a:endParaRPr>
                    </a:p>
                  </a:txBody>
                  <a:tcP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CC3300"/>
                          </a:solidFill>
                          <a:sym typeface="Symbol" panose="05050102010706020507" pitchFamily="18" charset="2"/>
                        </a:rPr>
                        <a:t></a:t>
                      </a:r>
                      <a:endParaRPr lang="zh-CN" altLang="en-US" dirty="0">
                        <a:solidFill>
                          <a:srgbClr val="CC3300"/>
                        </a:solidFill>
                      </a:endParaRPr>
                    </a:p>
                    <a:p>
                      <a:endParaRPr lang="zh-CN" altLang="en-US" dirty="0"/>
                    </a:p>
                  </a:txBody>
                  <a:tcPr>
                    <a:solidFill>
                      <a:schemeClr val="accent5"/>
                    </a:solidFill>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172003980"/>
                  </a:ext>
                </a:extLst>
              </a:tr>
            </a:tbl>
          </a:graphicData>
        </a:graphic>
      </p:graphicFrame>
      <p:pic>
        <p:nvPicPr>
          <p:cNvPr id="8" name="图片 7">
            <a:extLst>
              <a:ext uri="{FF2B5EF4-FFF2-40B4-BE49-F238E27FC236}">
                <a16:creationId xmlns:a16="http://schemas.microsoft.com/office/drawing/2014/main" id="{C1E12D47-4DD0-4F0B-9D58-C9B2CB9576CC}"/>
              </a:ext>
            </a:extLst>
          </p:cNvPr>
          <p:cNvPicPr>
            <a:picLocks noChangeAspect="1"/>
          </p:cNvPicPr>
          <p:nvPr/>
        </p:nvPicPr>
        <p:blipFill>
          <a:blip r:embed="rId5"/>
          <a:stretch>
            <a:fillRect/>
          </a:stretch>
        </p:blipFill>
        <p:spPr>
          <a:xfrm>
            <a:off x="76199" y="326348"/>
            <a:ext cx="6416596" cy="1249788"/>
          </a:xfrm>
          <a:prstGeom prst="rect">
            <a:avLst/>
          </a:prstGeom>
        </p:spPr>
      </p:pic>
      <p:graphicFrame>
        <p:nvGraphicFramePr>
          <p:cNvPr id="7" name="表格 6">
            <a:extLst>
              <a:ext uri="{FF2B5EF4-FFF2-40B4-BE49-F238E27FC236}">
                <a16:creationId xmlns:a16="http://schemas.microsoft.com/office/drawing/2014/main" id="{BF0F7210-E7DB-40E1-9353-5D0DF093E359}"/>
              </a:ext>
            </a:extLst>
          </p:cNvPr>
          <p:cNvGraphicFramePr>
            <a:graphicFrameLocks noGrp="1"/>
          </p:cNvGraphicFramePr>
          <p:nvPr>
            <p:extLst>
              <p:ext uri="{D42A27DB-BD31-4B8C-83A1-F6EECF244321}">
                <p14:modId xmlns:p14="http://schemas.microsoft.com/office/powerpoint/2010/main" val="1608876134"/>
              </p:ext>
            </p:extLst>
          </p:nvPr>
        </p:nvGraphicFramePr>
        <p:xfrm>
          <a:off x="6892770" y="5101428"/>
          <a:ext cx="5086029" cy="822960"/>
        </p:xfrm>
        <a:graphic>
          <a:graphicData uri="http://schemas.openxmlformats.org/drawingml/2006/table">
            <a:tbl>
              <a:tblPr firstRow="1" bandRow="1">
                <a:tableStyleId>{5C22544A-7EE6-4342-B048-85BDC9FD1C3A}</a:tableStyleId>
              </a:tblPr>
              <a:tblGrid>
                <a:gridCol w="1198485">
                  <a:extLst>
                    <a:ext uri="{9D8B030D-6E8A-4147-A177-3AD203B41FA5}">
                      <a16:colId xmlns:a16="http://schemas.microsoft.com/office/drawing/2014/main" val="2002602621"/>
                    </a:ext>
                  </a:extLst>
                </a:gridCol>
                <a:gridCol w="485943">
                  <a:extLst>
                    <a:ext uri="{9D8B030D-6E8A-4147-A177-3AD203B41FA5}">
                      <a16:colId xmlns:a16="http://schemas.microsoft.com/office/drawing/2014/main" val="663114909"/>
                    </a:ext>
                  </a:extLst>
                </a:gridCol>
                <a:gridCol w="485943">
                  <a:extLst>
                    <a:ext uri="{9D8B030D-6E8A-4147-A177-3AD203B41FA5}">
                      <a16:colId xmlns:a16="http://schemas.microsoft.com/office/drawing/2014/main" val="3365453403"/>
                    </a:ext>
                  </a:extLst>
                </a:gridCol>
                <a:gridCol w="485943">
                  <a:extLst>
                    <a:ext uri="{9D8B030D-6E8A-4147-A177-3AD203B41FA5}">
                      <a16:colId xmlns:a16="http://schemas.microsoft.com/office/drawing/2014/main" val="3465793256"/>
                    </a:ext>
                  </a:extLst>
                </a:gridCol>
                <a:gridCol w="485943">
                  <a:extLst>
                    <a:ext uri="{9D8B030D-6E8A-4147-A177-3AD203B41FA5}">
                      <a16:colId xmlns:a16="http://schemas.microsoft.com/office/drawing/2014/main" val="3890235078"/>
                    </a:ext>
                  </a:extLst>
                </a:gridCol>
                <a:gridCol w="485943">
                  <a:extLst>
                    <a:ext uri="{9D8B030D-6E8A-4147-A177-3AD203B41FA5}">
                      <a16:colId xmlns:a16="http://schemas.microsoft.com/office/drawing/2014/main" val="1708509446"/>
                    </a:ext>
                  </a:extLst>
                </a:gridCol>
                <a:gridCol w="1457829">
                  <a:extLst>
                    <a:ext uri="{9D8B030D-6E8A-4147-A177-3AD203B41FA5}">
                      <a16:colId xmlns:a16="http://schemas.microsoft.com/office/drawing/2014/main" val="1204827977"/>
                    </a:ext>
                  </a:extLst>
                </a:gridCol>
              </a:tblGrid>
              <a:tr h="228600">
                <a:tc>
                  <a:txBody>
                    <a:bodyPr/>
                    <a:lstStyle/>
                    <a:p>
                      <a:pPr algn="ctr"/>
                      <a:r>
                        <a:rPr lang="zh-CN" altLang="en-US" sz="2400" dirty="0"/>
                        <a:t>测试用例</a:t>
                      </a:r>
                      <a:endParaRPr lang="zh-CN" altLang="en-US" sz="1600" dirty="0"/>
                    </a:p>
                  </a:txBody>
                  <a:tcPr/>
                </a:tc>
                <a:tc>
                  <a:txBody>
                    <a:bodyPr/>
                    <a:lstStyle/>
                    <a:p>
                      <a:endParaRPr lang="zh-CN" altLang="en-US" b="1" dirty="0">
                        <a:solidFill>
                          <a:srgbClr val="CC3300"/>
                        </a:solidFill>
                      </a:endParaRPr>
                    </a:p>
                  </a:txBody>
                  <a:tcPr>
                    <a:solidFill>
                      <a:schemeClr val="accent5"/>
                    </a:solidFill>
                  </a:tcPr>
                </a:tc>
                <a:tc>
                  <a:txBody>
                    <a:bodyPr/>
                    <a:lstStyle/>
                    <a:p>
                      <a:endParaRPr lang="zh-CN" altLang="en-US" dirty="0"/>
                    </a:p>
                  </a:txBody>
                  <a:tcPr>
                    <a:solidFill>
                      <a:schemeClr val="accent5"/>
                    </a:solidFill>
                  </a:tcPr>
                </a:tc>
                <a:tc>
                  <a:txBody>
                    <a:bodyPr/>
                    <a:lstStyle/>
                    <a:p>
                      <a:r>
                        <a:rPr lang="en-US" altLang="zh-CN" dirty="0"/>
                        <a:t>#2</a:t>
                      </a:r>
                      <a:endParaRPr lang="zh-CN" altLang="en-US" dirty="0"/>
                    </a:p>
                  </a:txBody>
                  <a:tcPr/>
                </a:tc>
                <a:tc>
                  <a:txBody>
                    <a:bodyPr/>
                    <a:lstStyle/>
                    <a:p>
                      <a:r>
                        <a:rPr lang="zh-CN" altLang="en-US" dirty="0"/>
                        <a:t>*</a:t>
                      </a:r>
                      <a:r>
                        <a:rPr lang="en-US" altLang="zh-CN" dirty="0"/>
                        <a:t>3</a:t>
                      </a:r>
                      <a:endParaRPr lang="zh-CN" altLang="en-US" dirty="0"/>
                    </a:p>
                  </a:txBody>
                  <a:tcPr/>
                </a:tc>
                <a:tc>
                  <a:txBody>
                    <a:bodyPr/>
                    <a:lstStyle/>
                    <a:p>
                      <a:r>
                        <a:rPr lang="en-US" altLang="zh-CN" dirty="0"/>
                        <a:t>#a</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A1   *a    aa    </a:t>
                      </a:r>
                      <a:endParaRPr lang="zh-CN" altLang="en-US" dirty="0"/>
                    </a:p>
                  </a:txBody>
                  <a:tcPr/>
                </a:tc>
                <a:extLst>
                  <a:ext uri="{0D108BD9-81ED-4DB2-BD59-A6C34878D82A}">
                    <a16:rowId xmlns:a16="http://schemas.microsoft.com/office/drawing/2014/main" val="2707237426"/>
                  </a:ext>
                </a:extLst>
              </a:tr>
            </a:tbl>
          </a:graphicData>
        </a:graphic>
      </p:graphicFrame>
    </p:spTree>
    <p:extLst>
      <p:ext uri="{BB962C8B-B14F-4D97-AF65-F5344CB8AC3E}">
        <p14:creationId xmlns:p14="http://schemas.microsoft.com/office/powerpoint/2010/main" val="32301200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1587" y="194469"/>
            <a:ext cx="3044825" cy="685800"/>
          </a:xfrm>
          <a:prstGeom prst="rect">
            <a:avLst/>
          </a:prstGeom>
          <a:noFill/>
          <a:ln w="9525">
            <a:noFill/>
            <a:miter lim="800000"/>
            <a:headEnd/>
            <a:tailEnd/>
          </a:ln>
        </p:spPr>
        <p:txBody>
          <a:bodyPr anchor="ctr"/>
          <a:lstStyle/>
          <a:p>
            <a:pPr marL="342900" indent="-342900" defTabSz="457200" fontAlgn="base">
              <a:spcBef>
                <a:spcPts val="700"/>
              </a:spcBef>
              <a:spcAft>
                <a:spcPct val="0"/>
              </a:spcAft>
              <a:buClr>
                <a:srgbClr val="DD8047"/>
              </a:buClr>
              <a:buSzPct val="60000"/>
              <a:buFont typeface="Wingdings" panose="05000000000000000000" pitchFamily="2" charset="2"/>
              <a:buChar char="n"/>
            </a:pPr>
            <a:r>
              <a:rPr lang="zh-CN" altLang="en-US" sz="2000" b="1" dirty="0">
                <a:solidFill>
                  <a:schemeClr val="bg1">
                    <a:lumMod val="10000"/>
                  </a:schemeClr>
                </a:solidFill>
                <a:latin typeface="华文仿宋" panose="02010600040101010101" pitchFamily="2" charset="-122"/>
                <a:ea typeface="华文仿宋" panose="02010600040101010101" pitchFamily="2" charset="-122"/>
                <a:sym typeface="Tw Cen MT"/>
              </a:rPr>
              <a:t>三角形问题</a:t>
            </a:r>
            <a:endParaRPr lang="zh-CN" altLang="zh-CN" sz="2000" b="1" dirty="0">
              <a:solidFill>
                <a:schemeClr val="bg1">
                  <a:lumMod val="10000"/>
                </a:schemeClr>
              </a:solidFill>
              <a:latin typeface="华文仿宋" panose="02010600040101010101" pitchFamily="2" charset="-122"/>
              <a:ea typeface="华文仿宋" panose="02010600040101010101" pitchFamily="2" charset="-122"/>
              <a:sym typeface="Tw Cen MT"/>
            </a:endParaRPr>
          </a:p>
        </p:txBody>
      </p:sp>
      <p:graphicFrame>
        <p:nvGraphicFramePr>
          <p:cNvPr id="2" name="表格 1">
            <a:extLst>
              <a:ext uri="{FF2B5EF4-FFF2-40B4-BE49-F238E27FC236}">
                <a16:creationId xmlns:a16="http://schemas.microsoft.com/office/drawing/2014/main" id="{82C60550-9EC4-4917-B0EC-5BA26EE670C7}"/>
              </a:ext>
            </a:extLst>
          </p:cNvPr>
          <p:cNvGraphicFramePr>
            <a:graphicFrameLocks noGrp="1"/>
          </p:cNvGraphicFramePr>
          <p:nvPr>
            <p:extLst>
              <p:ext uri="{D42A27DB-BD31-4B8C-83A1-F6EECF244321}">
                <p14:modId xmlns:p14="http://schemas.microsoft.com/office/powerpoint/2010/main" val="2775510321"/>
              </p:ext>
            </p:extLst>
          </p:nvPr>
        </p:nvGraphicFramePr>
        <p:xfrm>
          <a:off x="2903538" y="377660"/>
          <a:ext cx="9212263" cy="5486400"/>
        </p:xfrm>
        <a:graphic>
          <a:graphicData uri="http://schemas.openxmlformats.org/drawingml/2006/table">
            <a:tbl>
              <a:tblPr firstRow="1" bandRow="1">
                <a:tableStyleId>{5C22544A-7EE6-4342-B048-85BDC9FD1C3A}</a:tableStyleId>
              </a:tblPr>
              <a:tblGrid>
                <a:gridCol w="1154112">
                  <a:extLst>
                    <a:ext uri="{9D8B030D-6E8A-4147-A177-3AD203B41FA5}">
                      <a16:colId xmlns:a16="http://schemas.microsoft.com/office/drawing/2014/main" val="3821904117"/>
                    </a:ext>
                  </a:extLst>
                </a:gridCol>
                <a:gridCol w="399492">
                  <a:extLst>
                    <a:ext uri="{9D8B030D-6E8A-4147-A177-3AD203B41FA5}">
                      <a16:colId xmlns:a16="http://schemas.microsoft.com/office/drawing/2014/main" val="2034255951"/>
                    </a:ext>
                  </a:extLst>
                </a:gridCol>
                <a:gridCol w="420692">
                  <a:extLst>
                    <a:ext uri="{9D8B030D-6E8A-4147-A177-3AD203B41FA5}">
                      <a16:colId xmlns:a16="http://schemas.microsoft.com/office/drawing/2014/main" val="3824393033"/>
                    </a:ext>
                  </a:extLst>
                </a:gridCol>
                <a:gridCol w="437116">
                  <a:extLst>
                    <a:ext uri="{9D8B030D-6E8A-4147-A177-3AD203B41FA5}">
                      <a16:colId xmlns:a16="http://schemas.microsoft.com/office/drawing/2014/main" val="566590976"/>
                    </a:ext>
                  </a:extLst>
                </a:gridCol>
                <a:gridCol w="504825">
                  <a:extLst>
                    <a:ext uri="{9D8B030D-6E8A-4147-A177-3AD203B41FA5}">
                      <a16:colId xmlns:a16="http://schemas.microsoft.com/office/drawing/2014/main" val="94066599"/>
                    </a:ext>
                  </a:extLst>
                </a:gridCol>
                <a:gridCol w="504825">
                  <a:extLst>
                    <a:ext uri="{9D8B030D-6E8A-4147-A177-3AD203B41FA5}">
                      <a16:colId xmlns:a16="http://schemas.microsoft.com/office/drawing/2014/main" val="3791604375"/>
                    </a:ext>
                  </a:extLst>
                </a:gridCol>
                <a:gridCol w="485775">
                  <a:extLst>
                    <a:ext uri="{9D8B030D-6E8A-4147-A177-3AD203B41FA5}">
                      <a16:colId xmlns:a16="http://schemas.microsoft.com/office/drawing/2014/main" val="48996919"/>
                    </a:ext>
                  </a:extLst>
                </a:gridCol>
                <a:gridCol w="466725">
                  <a:extLst>
                    <a:ext uri="{9D8B030D-6E8A-4147-A177-3AD203B41FA5}">
                      <a16:colId xmlns:a16="http://schemas.microsoft.com/office/drawing/2014/main" val="3466271647"/>
                    </a:ext>
                  </a:extLst>
                </a:gridCol>
                <a:gridCol w="561975">
                  <a:extLst>
                    <a:ext uri="{9D8B030D-6E8A-4147-A177-3AD203B41FA5}">
                      <a16:colId xmlns:a16="http://schemas.microsoft.com/office/drawing/2014/main" val="1856191193"/>
                    </a:ext>
                  </a:extLst>
                </a:gridCol>
                <a:gridCol w="476250">
                  <a:extLst>
                    <a:ext uri="{9D8B030D-6E8A-4147-A177-3AD203B41FA5}">
                      <a16:colId xmlns:a16="http://schemas.microsoft.com/office/drawing/2014/main" val="2570850711"/>
                    </a:ext>
                  </a:extLst>
                </a:gridCol>
                <a:gridCol w="495300">
                  <a:extLst>
                    <a:ext uri="{9D8B030D-6E8A-4147-A177-3AD203B41FA5}">
                      <a16:colId xmlns:a16="http://schemas.microsoft.com/office/drawing/2014/main" val="441326476"/>
                    </a:ext>
                  </a:extLst>
                </a:gridCol>
                <a:gridCol w="457200">
                  <a:extLst>
                    <a:ext uri="{9D8B030D-6E8A-4147-A177-3AD203B41FA5}">
                      <a16:colId xmlns:a16="http://schemas.microsoft.com/office/drawing/2014/main" val="3833330481"/>
                    </a:ext>
                  </a:extLst>
                </a:gridCol>
                <a:gridCol w="495300">
                  <a:extLst>
                    <a:ext uri="{9D8B030D-6E8A-4147-A177-3AD203B41FA5}">
                      <a16:colId xmlns:a16="http://schemas.microsoft.com/office/drawing/2014/main" val="1398626957"/>
                    </a:ext>
                  </a:extLst>
                </a:gridCol>
                <a:gridCol w="523875">
                  <a:extLst>
                    <a:ext uri="{9D8B030D-6E8A-4147-A177-3AD203B41FA5}">
                      <a16:colId xmlns:a16="http://schemas.microsoft.com/office/drawing/2014/main" val="3810288409"/>
                    </a:ext>
                  </a:extLst>
                </a:gridCol>
                <a:gridCol w="466725">
                  <a:extLst>
                    <a:ext uri="{9D8B030D-6E8A-4147-A177-3AD203B41FA5}">
                      <a16:colId xmlns:a16="http://schemas.microsoft.com/office/drawing/2014/main" val="2174224824"/>
                    </a:ext>
                  </a:extLst>
                </a:gridCol>
                <a:gridCol w="476250">
                  <a:extLst>
                    <a:ext uri="{9D8B030D-6E8A-4147-A177-3AD203B41FA5}">
                      <a16:colId xmlns:a16="http://schemas.microsoft.com/office/drawing/2014/main" val="1234301477"/>
                    </a:ext>
                  </a:extLst>
                </a:gridCol>
                <a:gridCol w="885826">
                  <a:extLst>
                    <a:ext uri="{9D8B030D-6E8A-4147-A177-3AD203B41FA5}">
                      <a16:colId xmlns:a16="http://schemas.microsoft.com/office/drawing/2014/main" val="1067144458"/>
                    </a:ext>
                  </a:extLst>
                </a:gridCol>
              </a:tblGrid>
              <a:tr h="354012">
                <a:tc>
                  <a:txBody>
                    <a:bodyPr/>
                    <a:lstStyle/>
                    <a:p>
                      <a:r>
                        <a:rPr lang="zh-CN" altLang="en-US" dirty="0"/>
                        <a:t>规则</a:t>
                      </a:r>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6</a:t>
                      </a:r>
                      <a:endParaRPr lang="zh-CN" altLang="en-US" dirty="0"/>
                    </a:p>
                  </a:txBody>
                  <a:tcPr/>
                </a:tc>
                <a:tc>
                  <a:txBody>
                    <a:bodyPr/>
                    <a:lstStyle/>
                    <a:p>
                      <a:r>
                        <a:rPr lang="en-US" altLang="zh-CN" dirty="0"/>
                        <a:t>7</a:t>
                      </a:r>
                      <a:endParaRPr lang="zh-CN" altLang="en-US" dirty="0"/>
                    </a:p>
                  </a:txBody>
                  <a:tcPr/>
                </a:tc>
                <a:tc>
                  <a:txBody>
                    <a:bodyPr/>
                    <a:lstStyle/>
                    <a:p>
                      <a:r>
                        <a:rPr lang="en-US" altLang="zh-CN" dirty="0"/>
                        <a:t>8</a:t>
                      </a:r>
                      <a:endParaRPr lang="zh-CN" altLang="en-US" dirty="0"/>
                    </a:p>
                  </a:txBody>
                  <a:tcPr/>
                </a:tc>
                <a:tc>
                  <a:txBody>
                    <a:bodyPr/>
                    <a:lstStyle/>
                    <a:p>
                      <a:r>
                        <a:rPr lang="en-US" altLang="zh-CN" dirty="0"/>
                        <a:t>9</a:t>
                      </a:r>
                      <a:endParaRPr lang="zh-CN" altLang="en-US" dirty="0"/>
                    </a:p>
                  </a:txBody>
                  <a:tcPr/>
                </a:tc>
                <a:tc>
                  <a:txBody>
                    <a:bodyPr/>
                    <a:lstStyle/>
                    <a:p>
                      <a:r>
                        <a:rPr lang="en-US" altLang="zh-CN" dirty="0"/>
                        <a:t>10</a:t>
                      </a:r>
                      <a:endParaRPr lang="zh-CN" altLang="en-US" dirty="0"/>
                    </a:p>
                  </a:txBody>
                  <a:tcPr/>
                </a:tc>
                <a:tc>
                  <a:txBody>
                    <a:bodyPr/>
                    <a:lstStyle/>
                    <a:p>
                      <a:r>
                        <a:rPr lang="en-US" altLang="zh-CN" dirty="0"/>
                        <a:t>11</a:t>
                      </a:r>
                      <a:endParaRPr lang="zh-CN" altLang="en-US" dirty="0"/>
                    </a:p>
                  </a:txBody>
                  <a:tcPr/>
                </a:tc>
                <a:tc>
                  <a:txBody>
                    <a:bodyPr/>
                    <a:lstStyle/>
                    <a:p>
                      <a:r>
                        <a:rPr lang="en-US" altLang="zh-CN" dirty="0"/>
                        <a:t>12</a:t>
                      </a:r>
                      <a:endParaRPr lang="zh-CN" altLang="en-US" dirty="0"/>
                    </a:p>
                  </a:txBody>
                  <a:tcPr/>
                </a:tc>
                <a:tc>
                  <a:txBody>
                    <a:bodyPr/>
                    <a:lstStyle/>
                    <a:p>
                      <a:r>
                        <a:rPr lang="en-US" altLang="zh-CN" dirty="0"/>
                        <a:t>13</a:t>
                      </a:r>
                      <a:endParaRPr lang="zh-CN" altLang="en-US" dirty="0"/>
                    </a:p>
                  </a:txBody>
                  <a:tcPr/>
                </a:tc>
                <a:tc>
                  <a:txBody>
                    <a:bodyPr/>
                    <a:lstStyle/>
                    <a:p>
                      <a:r>
                        <a:rPr lang="en-US" altLang="zh-CN" dirty="0"/>
                        <a:t>14</a:t>
                      </a:r>
                      <a:endParaRPr lang="zh-CN" altLang="en-US" dirty="0"/>
                    </a:p>
                  </a:txBody>
                  <a:tcPr/>
                </a:tc>
                <a:tc>
                  <a:txBody>
                    <a:bodyPr/>
                    <a:lstStyle/>
                    <a:p>
                      <a:r>
                        <a:rPr lang="en-US" altLang="zh-CN" dirty="0"/>
                        <a:t>15</a:t>
                      </a:r>
                      <a:endParaRPr lang="zh-CN" altLang="en-US" dirty="0"/>
                    </a:p>
                  </a:txBody>
                  <a:tcPr/>
                </a:tc>
                <a:tc>
                  <a:txBody>
                    <a:bodyPr/>
                    <a:lstStyle/>
                    <a:p>
                      <a:r>
                        <a:rPr lang="en-US" altLang="zh-CN" dirty="0"/>
                        <a:t>16</a:t>
                      </a:r>
                      <a:endParaRPr lang="zh-CN" altLang="en-US" dirty="0"/>
                    </a:p>
                  </a:txBody>
                  <a:tcPr/>
                </a:tc>
                <a:extLst>
                  <a:ext uri="{0D108BD9-81ED-4DB2-BD59-A6C34878D82A}">
                    <a16:rowId xmlns:a16="http://schemas.microsoft.com/office/drawing/2014/main" val="3095272429"/>
                  </a:ext>
                </a:extLst>
              </a:tr>
              <a:tr h="0">
                <a:tc>
                  <a:txBody>
                    <a:bodyPr/>
                    <a:lstStyle/>
                    <a:p>
                      <a:r>
                        <a:rPr lang="zh-CN" altLang="en-US" sz="2400" dirty="0"/>
                        <a:t>原因</a:t>
                      </a:r>
                      <a:r>
                        <a:rPr lang="en-US" altLang="zh-CN" sz="2400" dirty="0"/>
                        <a:t>C1      </a:t>
                      </a:r>
                      <a:endParaRPr lang="zh-CN" altLang="en-US" sz="2400" dirty="0"/>
                    </a:p>
                  </a:txBody>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bg2"/>
                    </a:solidFill>
                  </a:tcPr>
                </a:tc>
                <a:extLst>
                  <a:ext uri="{0D108BD9-81ED-4DB2-BD59-A6C34878D82A}">
                    <a16:rowId xmlns:a16="http://schemas.microsoft.com/office/drawing/2014/main" val="1021297826"/>
                  </a:ext>
                </a:extLst>
              </a:tr>
              <a:tr h="287118">
                <a:tc>
                  <a:txBody>
                    <a:bodyPr/>
                    <a:lstStyle/>
                    <a:p>
                      <a:pPr algn="r"/>
                      <a:r>
                        <a:rPr lang="en-US" altLang="zh-CN" sz="2400" dirty="0"/>
                        <a:t>C2      </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bg2"/>
                    </a:solidFill>
                  </a:tcPr>
                </a:tc>
                <a:extLst>
                  <a:ext uri="{0D108BD9-81ED-4DB2-BD59-A6C34878D82A}">
                    <a16:rowId xmlns:a16="http://schemas.microsoft.com/office/drawing/2014/main" val="984774844"/>
                  </a:ext>
                </a:extLst>
              </a:tr>
              <a:tr h="228600">
                <a:tc>
                  <a:txBody>
                    <a:bodyPr/>
                    <a:lstStyle/>
                    <a:p>
                      <a:pPr algn="r"/>
                      <a:r>
                        <a:rPr lang="en-US" altLang="zh-CN" sz="2400" dirty="0"/>
                        <a:t>C3</a:t>
                      </a:r>
                      <a:endParaRPr lang="zh-CN" altLang="en-US" sz="2400" dirty="0"/>
                    </a:p>
                  </a:txBody>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lumMod val="10000"/>
                            </a:schemeClr>
                          </a:solidFill>
                        </a:rPr>
                        <a:t>N</a:t>
                      </a:r>
                      <a:endParaRPr lang="zh-CN" altLang="en-US" dirty="0"/>
                    </a:p>
                  </a:txBody>
                  <a:tcPr>
                    <a:solidFill>
                      <a:schemeClr val="bg2"/>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bg2"/>
                    </a:solidFill>
                  </a:tcPr>
                </a:tc>
                <a:extLst>
                  <a:ext uri="{0D108BD9-81ED-4DB2-BD59-A6C34878D82A}">
                    <a16:rowId xmlns:a16="http://schemas.microsoft.com/office/drawing/2014/main" val="179795020"/>
                  </a:ext>
                </a:extLst>
              </a:tr>
              <a:tr h="228600">
                <a:tc>
                  <a:txBody>
                    <a:bodyPr/>
                    <a:lstStyle/>
                    <a:p>
                      <a:pPr algn="r"/>
                      <a:r>
                        <a:rPr lang="en-US" altLang="zh-CN" sz="2400" dirty="0"/>
                        <a:t>C4</a:t>
                      </a:r>
                      <a:endParaRPr lang="zh-CN" altLang="en-US" sz="2400" dirty="0"/>
                    </a:p>
                  </a:txBody>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accent5"/>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lumMod val="10000"/>
                            </a:schemeClr>
                          </a:solidFill>
                        </a:rPr>
                        <a:t>Y</a:t>
                      </a:r>
                      <a:endParaRPr lang="zh-CN" altLang="en-US" dirty="0">
                        <a:solidFill>
                          <a:schemeClr val="bg1">
                            <a:lumMod val="10000"/>
                          </a:schemeClr>
                        </a:solidFill>
                      </a:endParaRPr>
                    </a:p>
                  </a:txBody>
                  <a:tcPr>
                    <a:solidFill>
                      <a:schemeClr val="bg2"/>
                    </a:solidFill>
                  </a:tcPr>
                </a:tc>
                <a:tc>
                  <a:txBody>
                    <a:bodyPr/>
                    <a:lstStyle/>
                    <a:p>
                      <a:r>
                        <a:rPr lang="en-US" altLang="zh-CN" dirty="0">
                          <a:solidFill>
                            <a:schemeClr val="bg1">
                              <a:lumMod val="10000"/>
                            </a:schemeClr>
                          </a:solidFill>
                        </a:rPr>
                        <a:t>N</a:t>
                      </a:r>
                      <a:endParaRPr lang="zh-CN" altLang="en-US" dirty="0">
                        <a:solidFill>
                          <a:schemeClr val="bg1">
                            <a:lumMod val="10000"/>
                          </a:schemeClr>
                        </a:solidFill>
                      </a:endParaRPr>
                    </a:p>
                  </a:txBody>
                  <a:tcPr>
                    <a:solidFill>
                      <a:schemeClr val="bg2"/>
                    </a:solidFill>
                  </a:tcPr>
                </a:tc>
                <a:extLst>
                  <a:ext uri="{0D108BD9-81ED-4DB2-BD59-A6C34878D82A}">
                    <a16:rowId xmlns:a16="http://schemas.microsoft.com/office/drawing/2014/main" val="2128873757"/>
                  </a:ext>
                </a:extLst>
              </a:tr>
              <a:tr h="484203">
                <a:tc>
                  <a:txBody>
                    <a:bodyPr/>
                    <a:lstStyle/>
                    <a:p>
                      <a:pPr algn="ctr"/>
                      <a:r>
                        <a:rPr lang="zh-CN" altLang="en-US" sz="2400" dirty="0"/>
                        <a:t>结果</a:t>
                      </a:r>
                      <a:endParaRPr lang="en-US" altLang="zh-CN" sz="2400" dirty="0"/>
                    </a:p>
                    <a:p>
                      <a:pPr algn="r"/>
                      <a:r>
                        <a:rPr lang="zh-CN" altLang="en-US" sz="2400" dirty="0"/>
                        <a:t> </a:t>
                      </a:r>
                      <a:r>
                        <a:rPr lang="en-US" altLang="zh-CN" sz="2400" dirty="0"/>
                        <a:t>e1</a:t>
                      </a:r>
                      <a:endParaRPr lang="zh-CN" altLang="en-US" sz="2400" dirty="0"/>
                    </a:p>
                  </a:txBody>
                  <a:tcPr>
                    <a:lnB w="12700" cap="flat" cmpd="sng" algn="ctr">
                      <a:solidFill>
                        <a:schemeClr val="tx1"/>
                      </a:solidFill>
                      <a:prstDash val="solid"/>
                      <a:round/>
                      <a:headEnd type="none" w="med" len="med"/>
                      <a:tailEnd type="none" w="med" len="med"/>
                    </a:lnB>
                  </a:tcPr>
                </a:tc>
                <a:tc>
                  <a:txBody>
                    <a:bodyPr/>
                    <a:lstStyle/>
                    <a:p>
                      <a:endParaRPr lang="zh-CN" altLang="en-US" dirty="0"/>
                    </a:p>
                  </a:txBody>
                  <a:tcPr>
                    <a:lnB w="12700" cap="flat" cmpd="sng" algn="ctr">
                      <a:solidFill>
                        <a:schemeClr val="tx1"/>
                      </a:solidFill>
                      <a:prstDash val="solid"/>
                      <a:round/>
                      <a:headEnd type="none" w="med" len="med"/>
                      <a:tailEnd type="none" w="med" len="med"/>
                    </a:lnB>
                    <a:solidFill>
                      <a:schemeClr val="accent5"/>
                    </a:solidFill>
                  </a:tcPr>
                </a:tc>
                <a:tc>
                  <a:txBody>
                    <a:bodyPr/>
                    <a:lstStyle/>
                    <a:p>
                      <a:endParaRPr lang="zh-CN" altLang="en-US" dirty="0"/>
                    </a:p>
                  </a:txBody>
                  <a:tcPr>
                    <a:lnB w="12700" cap="flat" cmpd="sng" algn="ctr">
                      <a:solidFill>
                        <a:schemeClr val="tx1"/>
                      </a:solidFill>
                      <a:prstDash val="solid"/>
                      <a:round/>
                      <a:headEnd type="none" w="med" len="med"/>
                      <a:tailEnd type="none" w="med" len="med"/>
                    </a:lnB>
                    <a:solidFill>
                      <a:schemeClr val="accent5"/>
                    </a:solidFill>
                  </a:tcPr>
                </a:tc>
                <a:tc>
                  <a:txBody>
                    <a:bodyPr/>
                    <a:lstStyle/>
                    <a:p>
                      <a:endParaRPr lang="zh-CN" altLang="en-US" dirty="0"/>
                    </a:p>
                  </a:txBody>
                  <a:tcPr>
                    <a:lnB w="12700" cap="flat" cmpd="sng" algn="ctr">
                      <a:solidFill>
                        <a:schemeClr val="tx1"/>
                      </a:solidFill>
                      <a:prstDash val="solid"/>
                      <a:round/>
                      <a:headEnd type="none" w="med" len="med"/>
                      <a:tailEnd type="none" w="med" len="med"/>
                    </a:lnB>
                    <a:solidFill>
                      <a:schemeClr val="accent5"/>
                    </a:solidFill>
                  </a:tcPr>
                </a:tc>
                <a:tc>
                  <a:txBody>
                    <a:bodyPr/>
                    <a:lstStyle/>
                    <a:p>
                      <a:endParaRPr lang="zh-CN" altLang="en-US" dirty="0"/>
                    </a:p>
                  </a:txBody>
                  <a:tcPr>
                    <a:lnB w="12700" cap="flat" cmpd="sng" algn="ctr">
                      <a:solidFill>
                        <a:schemeClr val="tx1"/>
                      </a:solidFill>
                      <a:prstDash val="solid"/>
                      <a:round/>
                      <a:headEnd type="none" w="med" len="med"/>
                      <a:tailEnd type="none" w="med" len="med"/>
                    </a:lnB>
                    <a:solidFill>
                      <a:schemeClr val="accent5"/>
                    </a:solidFill>
                  </a:tcPr>
                </a:tc>
                <a:tc>
                  <a:txBody>
                    <a:bodyPr/>
                    <a:lstStyle/>
                    <a:p>
                      <a:endParaRPr lang="zh-CN" altLang="en-US" dirty="0"/>
                    </a:p>
                  </a:txBody>
                  <a:tcPr>
                    <a:lnB w="12700" cap="flat" cmpd="sng" algn="ctr">
                      <a:solidFill>
                        <a:schemeClr val="tx1"/>
                      </a:solidFill>
                      <a:prstDash val="solid"/>
                      <a:round/>
                      <a:headEnd type="none" w="med" len="med"/>
                      <a:tailEnd type="none" w="med" len="med"/>
                    </a:lnB>
                    <a:solidFill>
                      <a:schemeClr val="accent5"/>
                    </a:solidFill>
                  </a:tcPr>
                </a:tc>
                <a:tc>
                  <a:txBody>
                    <a:bodyPr/>
                    <a:lstStyle/>
                    <a:p>
                      <a:endParaRPr lang="zh-CN" altLang="en-US" dirty="0"/>
                    </a:p>
                  </a:txBody>
                  <a:tcPr>
                    <a:lnB w="12700" cap="flat" cmpd="sng" algn="ctr">
                      <a:solidFill>
                        <a:schemeClr val="tx1"/>
                      </a:solidFill>
                      <a:prstDash val="solid"/>
                      <a:round/>
                      <a:headEnd type="none" w="med" len="med"/>
                      <a:tailEnd type="none" w="med" len="med"/>
                    </a:lnB>
                    <a:solidFill>
                      <a:schemeClr val="accent5"/>
                    </a:solidFill>
                  </a:tcPr>
                </a:tc>
                <a:tc>
                  <a:txBody>
                    <a:bodyPr/>
                    <a:lstStyle/>
                    <a:p>
                      <a:endParaRPr lang="zh-CN" altLang="en-US" dirty="0"/>
                    </a:p>
                  </a:txBody>
                  <a:tcPr>
                    <a:lnB w="12700" cap="flat" cmpd="sng" algn="ctr">
                      <a:solidFill>
                        <a:schemeClr val="tx1"/>
                      </a:solidFill>
                      <a:prstDash val="solid"/>
                      <a:round/>
                      <a:headEnd type="none" w="med" len="med"/>
                      <a:tailEnd type="none" w="med" len="med"/>
                    </a:lnB>
                    <a:solidFill>
                      <a:schemeClr val="accent5"/>
                    </a:solidFill>
                  </a:tcPr>
                </a:tc>
                <a:tc>
                  <a:txBody>
                    <a:bodyPr/>
                    <a:lstStyle/>
                    <a:p>
                      <a:endParaRPr lang="zh-CN" altLang="en-US" dirty="0"/>
                    </a:p>
                  </a:txBody>
                  <a:tcPr>
                    <a:lnB w="12700" cap="flat" cmpd="sng" algn="ctr">
                      <a:solidFill>
                        <a:schemeClr val="tx1"/>
                      </a:solidFill>
                      <a:prstDash val="solid"/>
                      <a:round/>
                      <a:headEnd type="none" w="med" len="med"/>
                      <a:tailEnd type="none" w="med" len="med"/>
                    </a:lnB>
                    <a:solidFill>
                      <a:schemeClr val="accent5"/>
                    </a:solidFill>
                  </a:tcPr>
                </a:tc>
                <a:tc>
                  <a:txBody>
                    <a:bodyPr/>
                    <a:lstStyle/>
                    <a:p>
                      <a:r>
                        <a:rPr lang="zh-CN" altLang="en-US" dirty="0">
                          <a:sym typeface="Symbol" panose="05050102010706020507" pitchFamily="18" charset="2"/>
                        </a:rPr>
                        <a:t></a:t>
                      </a:r>
                      <a:endParaRPr lang="zh-CN" altLang="en-US" dirty="0"/>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Symbol" panose="05050102010706020507" pitchFamily="18" charset="2"/>
                        </a:rPr>
                        <a:t></a:t>
                      </a:r>
                      <a:endParaRPr lang="zh-CN" altLang="en-US" dirty="0"/>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Symbol" panose="05050102010706020507" pitchFamily="18" charset="2"/>
                        </a:rPr>
                        <a:t></a:t>
                      </a:r>
                      <a:endParaRPr lang="zh-CN" altLang="en-US" dirty="0">
                        <a:solidFill>
                          <a:schemeClr val="bg1"/>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Symbol" panose="05050102010706020507" pitchFamily="18" charset="2"/>
                        </a:rPr>
                        <a:t></a:t>
                      </a:r>
                      <a:endParaRPr lang="zh-CN" altLang="en-US" dirty="0">
                        <a:solidFill>
                          <a:schemeClr val="bg1"/>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Symbol" panose="05050102010706020507" pitchFamily="18" charset="2"/>
                        </a:rPr>
                        <a:t></a:t>
                      </a:r>
                      <a:endParaRPr lang="zh-CN" altLang="en-US" dirty="0">
                        <a:solidFill>
                          <a:schemeClr val="bg1"/>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Symbol" panose="05050102010706020507" pitchFamily="18" charset="2"/>
                        </a:rPr>
                        <a:t></a:t>
                      </a:r>
                      <a:endParaRPr lang="zh-CN" altLang="en-US" dirty="0">
                        <a:solidFill>
                          <a:schemeClr val="bg1"/>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Symbol" panose="05050102010706020507" pitchFamily="18" charset="2"/>
                        </a:rPr>
                        <a:t></a:t>
                      </a:r>
                      <a:endParaRPr lang="zh-CN" altLang="en-US" dirty="0">
                        <a:solidFill>
                          <a:schemeClr val="bg1"/>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Symbol" panose="05050102010706020507" pitchFamily="18" charset="2"/>
                        </a:rPr>
                        <a:t></a:t>
                      </a:r>
                      <a:endParaRPr lang="zh-CN" altLang="en-US" dirty="0">
                        <a:solidFill>
                          <a:schemeClr val="bg1"/>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952612461"/>
                  </a:ext>
                </a:extLst>
              </a:tr>
              <a:tr h="352259">
                <a:tc>
                  <a:txBody>
                    <a:bodyPr/>
                    <a:lstStyle/>
                    <a:p>
                      <a:pPr algn="r"/>
                      <a:r>
                        <a:rPr lang="en-US" altLang="zh-CN" sz="2400" dirty="0"/>
                        <a:t>e2</a:t>
                      </a:r>
                      <a:endParaRPr lang="zh-CN" altLang="en-US" sz="2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Symbol" panose="05050102010706020507" pitchFamily="18" charset="2"/>
                        </a:rPr>
                        <a:t></a:t>
                      </a: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Symbol" panose="05050102010706020507" pitchFamily="18" charset="2"/>
                        </a:rPr>
                        <a:t></a:t>
                      </a: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Symbol" panose="05050102010706020507" pitchFamily="18" charset="2"/>
                        </a:rPr>
                        <a:t></a:t>
                      </a: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770753444"/>
                  </a:ext>
                </a:extLst>
              </a:tr>
              <a:tr h="228600">
                <a:tc>
                  <a:txBody>
                    <a:bodyPr/>
                    <a:lstStyle/>
                    <a:p>
                      <a:pPr algn="r"/>
                      <a:r>
                        <a:rPr lang="en-US" altLang="zh-CN" sz="2400" dirty="0"/>
                        <a:t>e3</a:t>
                      </a:r>
                      <a:endParaRPr lang="zh-CN" altLang="en-US" sz="2400" dirty="0"/>
                    </a:p>
                  </a:txBody>
                  <a:tcP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Symbol" panose="05050102010706020507" pitchFamily="18" charset="2"/>
                        </a:rPr>
                        <a:t></a:t>
                      </a:r>
                      <a:endParaRPr lang="zh-CN" altLang="en-US" dirty="0"/>
                    </a:p>
                  </a:txBody>
                  <a:tcPr>
                    <a:lnT w="12700" cap="flat" cmpd="sng" algn="ctr">
                      <a:solidFill>
                        <a:schemeClr val="tx1"/>
                      </a:solidFill>
                      <a:prstDash val="solid"/>
                      <a:round/>
                      <a:headEnd type="none" w="med" len="med"/>
                      <a:tailEnd type="none" w="med" len="med"/>
                    </a:lnT>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solidFill>
                      <a:schemeClr val="accent5"/>
                    </a:solidFill>
                  </a:tcPr>
                </a:tc>
                <a:tc>
                  <a:txBody>
                    <a:bodyPr/>
                    <a:lstStyle/>
                    <a:p>
                      <a:endParaRPr lang="zh-CN" altLang="en-US" dirty="0"/>
                    </a:p>
                  </a:txBody>
                  <a:tcPr>
                    <a:lnT w="12700" cap="flat" cmpd="sng" algn="ctr">
                      <a:solidFill>
                        <a:schemeClr val="tx1"/>
                      </a:solidFill>
                      <a:prstDash val="solid"/>
                      <a:round/>
                      <a:headEnd type="none" w="med" len="med"/>
                      <a:tailEnd type="none" w="med" len="med"/>
                    </a:lnT>
                    <a:solidFill>
                      <a:schemeClr val="accent5"/>
                    </a:solidFill>
                  </a:tcPr>
                </a:tc>
                <a:extLst>
                  <a:ext uri="{0D108BD9-81ED-4DB2-BD59-A6C34878D82A}">
                    <a16:rowId xmlns:a16="http://schemas.microsoft.com/office/drawing/2014/main" val="2078201476"/>
                  </a:ext>
                </a:extLst>
              </a:tr>
              <a:tr h="228600">
                <a:tc>
                  <a:txBody>
                    <a:bodyPr/>
                    <a:lstStyle/>
                    <a:p>
                      <a:pPr algn="r"/>
                      <a:r>
                        <a:rPr lang="en-US" altLang="zh-CN" sz="2400" dirty="0"/>
                        <a:t>e4</a:t>
                      </a:r>
                      <a:endParaRPr lang="zh-CN" altLang="en-US" sz="2400" dirty="0"/>
                    </a:p>
                  </a:txBody>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Symbol" panose="05050102010706020507" pitchFamily="18" charset="2"/>
                        </a:rPr>
                        <a:t></a:t>
                      </a:r>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extLst>
                  <a:ext uri="{0D108BD9-81ED-4DB2-BD59-A6C34878D82A}">
                    <a16:rowId xmlns:a16="http://schemas.microsoft.com/office/drawing/2014/main" val="3125824777"/>
                  </a:ext>
                </a:extLst>
              </a:tr>
              <a:tr h="228600">
                <a:tc>
                  <a:txBody>
                    <a:bodyPr/>
                    <a:lstStyle/>
                    <a:p>
                      <a:pPr marL="0" algn="r" defTabSz="914400" rtl="0" eaLnBrk="1" latinLnBrk="0" hangingPunct="1"/>
                      <a:r>
                        <a:rPr lang="en-US" altLang="zh-CN" sz="2400" kern="1200" dirty="0">
                          <a:solidFill>
                            <a:schemeClr val="dk1"/>
                          </a:solidFill>
                          <a:latin typeface="+mn-lt"/>
                          <a:ea typeface="+mn-ea"/>
                          <a:cs typeface="+mn-cs"/>
                        </a:rPr>
                        <a:t>e5</a:t>
                      </a:r>
                      <a:r>
                        <a:rPr lang="en-US" altLang="zh-CN" sz="1800" kern="1200" dirty="0">
                          <a:solidFill>
                            <a:schemeClr val="dk1"/>
                          </a:solidFill>
                          <a:latin typeface="+mn-lt"/>
                          <a:ea typeface="+mn-ea"/>
                          <a:cs typeface="+mn-cs"/>
                        </a:rPr>
                        <a:t>(</a:t>
                      </a:r>
                      <a:r>
                        <a:rPr lang="zh-CN" altLang="en-US" sz="1800" kern="1200" dirty="0">
                          <a:solidFill>
                            <a:schemeClr val="dk1"/>
                          </a:solidFill>
                          <a:latin typeface="+mn-lt"/>
                          <a:ea typeface="+mn-ea"/>
                          <a:cs typeface="+mn-cs"/>
                        </a:rPr>
                        <a:t>不合理）</a:t>
                      </a:r>
                    </a:p>
                  </a:txBody>
                  <a:tcPr/>
                </a:tc>
                <a:tc>
                  <a:txBody>
                    <a:bodyPr/>
                    <a:lstStyle/>
                    <a:p>
                      <a:endParaRPr lang="zh-CN" altLang="en-US" dirty="0"/>
                    </a:p>
                  </a:txBody>
                  <a:tcP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Symbol" panose="05050102010706020507" pitchFamily="18" charset="2"/>
                        </a:rPr>
                        <a:t></a:t>
                      </a:r>
                      <a:endParaRPr lang="zh-CN" altLang="en-US" dirty="0"/>
                    </a:p>
                  </a:txBody>
                  <a:tcP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Symbol" panose="05050102010706020507" pitchFamily="18" charset="2"/>
                        </a:rPr>
                        <a:t></a:t>
                      </a:r>
                      <a:endParaRPr lang="zh-CN" altLang="en-US" dirty="0"/>
                    </a:p>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Symbol" panose="05050102010706020507" pitchFamily="18" charset="2"/>
                        </a:rPr>
                        <a:t></a:t>
                      </a:r>
                      <a:endParaRPr lang="zh-CN" altLang="en-US" dirty="0"/>
                    </a:p>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extLst>
                  <a:ext uri="{0D108BD9-81ED-4DB2-BD59-A6C34878D82A}">
                    <a16:rowId xmlns:a16="http://schemas.microsoft.com/office/drawing/2014/main" val="3009491939"/>
                  </a:ext>
                </a:extLst>
              </a:tr>
              <a:tr h="228600">
                <a:tc>
                  <a:txBody>
                    <a:bodyPr/>
                    <a:lstStyle/>
                    <a:p>
                      <a:pPr algn="r"/>
                      <a:r>
                        <a:rPr lang="zh-CN" altLang="en-US" sz="1600" dirty="0"/>
                        <a:t>测试用例</a:t>
                      </a:r>
                    </a:p>
                  </a:txBody>
                  <a:tcPr/>
                </a:tc>
                <a:tc>
                  <a:txBody>
                    <a:bodyPr/>
                    <a:lstStyle/>
                    <a:p>
                      <a:endParaRPr lang="zh-CN" altLang="en-US" b="1" dirty="0">
                        <a:solidFill>
                          <a:srgbClr val="CC3300"/>
                        </a:solidFill>
                      </a:endParaRPr>
                    </a:p>
                  </a:txBody>
                  <a:tcPr>
                    <a:solidFill>
                      <a:schemeClr val="accent5"/>
                    </a:solidFill>
                  </a:tcPr>
                </a:tc>
                <a:tc>
                  <a:txBody>
                    <a:bodyPr/>
                    <a:lstStyle/>
                    <a:p>
                      <a:endParaRPr lang="zh-CN" altLang="en-US" b="1" dirty="0">
                        <a:solidFill>
                          <a:srgbClr val="CC3300"/>
                        </a:solidFill>
                      </a:endParaRPr>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a:txBody>
                    <a:bodyPr/>
                    <a:lstStyle/>
                    <a:p>
                      <a:endParaRPr lang="zh-CN" altLang="en-US" dirty="0"/>
                    </a:p>
                  </a:txBody>
                  <a:tcPr>
                    <a:solidFill>
                      <a:schemeClr val="accent5"/>
                    </a:solidFill>
                  </a:tcPr>
                </a:tc>
                <a:tc gridSpan="8">
                  <a:txBody>
                    <a:bodyPr/>
                    <a:lstStyle/>
                    <a:p>
                      <a:r>
                        <a:rPr lang="en-US" altLang="zh-CN" dirty="0"/>
                        <a:t>1  2  3</a:t>
                      </a:r>
                      <a:endParaRPr lang="zh-CN" altLang="en-US" dirty="0"/>
                    </a:p>
                  </a:txBody>
                  <a:tcPr>
                    <a:solidFill>
                      <a:schemeClr val="accent5"/>
                    </a:solidFill>
                  </a:tcPr>
                </a:tc>
                <a:tc hMerge="1">
                  <a:txBody>
                    <a:bodyPr/>
                    <a:lstStyle/>
                    <a:p>
                      <a:endParaRPr lang="zh-CN" altLang="en-US" dirty="0"/>
                    </a:p>
                  </a:txBody>
                  <a:tcPr>
                    <a:solidFill>
                      <a:schemeClr val="accent5"/>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solidFill>
                      <a:schemeClr val="accent5"/>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solidFill>
                      <a:schemeClr val="accent5"/>
                    </a:solidFill>
                  </a:tcPr>
                </a:tc>
                <a:tc hMerge="1">
                  <a:txBody>
                    <a:bodyPr/>
                    <a:lstStyle/>
                    <a:p>
                      <a:endParaRPr lang="zh-CN" altLang="en-US" dirty="0"/>
                    </a:p>
                  </a:txBody>
                  <a:tcPr>
                    <a:solidFill>
                      <a:schemeClr val="accent5"/>
                    </a:solidFill>
                  </a:tcPr>
                </a:tc>
                <a:tc hMerge="1">
                  <a:txBody>
                    <a:bodyPr/>
                    <a:lstStyle/>
                    <a:p>
                      <a:endParaRPr lang="zh-CN" altLang="en-US" dirty="0"/>
                    </a:p>
                  </a:txBody>
                  <a:tcPr>
                    <a:solidFill>
                      <a:schemeClr val="accent5"/>
                    </a:solidFill>
                  </a:tcPr>
                </a:tc>
                <a:tc hMerge="1">
                  <a:txBody>
                    <a:bodyPr/>
                    <a:lstStyle/>
                    <a:p>
                      <a:endParaRPr lang="zh-CN" altLang="en-US" dirty="0"/>
                    </a:p>
                  </a:txBody>
                  <a:tcPr>
                    <a:solidFill>
                      <a:schemeClr val="accent5"/>
                    </a:solidFill>
                  </a:tcPr>
                </a:tc>
                <a:tc hMerge="1">
                  <a:txBody>
                    <a:bodyPr/>
                    <a:lstStyle/>
                    <a:p>
                      <a:endParaRPr lang="zh-CN" altLang="en-US" dirty="0"/>
                    </a:p>
                  </a:txBody>
                  <a:tcPr>
                    <a:solidFill>
                      <a:schemeClr val="accent5"/>
                    </a:solidFill>
                  </a:tcPr>
                </a:tc>
                <a:extLst>
                  <a:ext uri="{0D108BD9-81ED-4DB2-BD59-A6C34878D82A}">
                    <a16:rowId xmlns:a16="http://schemas.microsoft.com/office/drawing/2014/main" val="1044610684"/>
                  </a:ext>
                </a:extLst>
              </a:tr>
            </a:tbl>
          </a:graphicData>
        </a:graphic>
      </p:graphicFrame>
      <p:graphicFrame>
        <p:nvGraphicFramePr>
          <p:cNvPr id="3" name="表格 3">
            <a:extLst>
              <a:ext uri="{FF2B5EF4-FFF2-40B4-BE49-F238E27FC236}">
                <a16:creationId xmlns:a16="http://schemas.microsoft.com/office/drawing/2014/main" id="{3B696A7F-42AD-463C-ADE6-482204FCDCDD}"/>
              </a:ext>
            </a:extLst>
          </p:cNvPr>
          <p:cNvGraphicFramePr>
            <a:graphicFrameLocks noGrp="1"/>
          </p:cNvGraphicFramePr>
          <p:nvPr>
            <p:extLst>
              <p:ext uri="{D42A27DB-BD31-4B8C-83A1-F6EECF244321}">
                <p14:modId xmlns:p14="http://schemas.microsoft.com/office/powerpoint/2010/main" val="8523081"/>
              </p:ext>
            </p:extLst>
          </p:nvPr>
        </p:nvGraphicFramePr>
        <p:xfrm>
          <a:off x="0" y="1274280"/>
          <a:ext cx="2838450" cy="3571240"/>
        </p:xfrm>
        <a:graphic>
          <a:graphicData uri="http://schemas.openxmlformats.org/drawingml/2006/table">
            <a:tbl>
              <a:tblPr firstRow="1" bandRow="1">
                <a:tableStyleId>{93296810-A885-4BE3-A3E7-6D5BEEA58F35}</a:tableStyleId>
              </a:tblPr>
              <a:tblGrid>
                <a:gridCol w="324506">
                  <a:extLst>
                    <a:ext uri="{9D8B030D-6E8A-4147-A177-3AD203B41FA5}">
                      <a16:colId xmlns:a16="http://schemas.microsoft.com/office/drawing/2014/main" val="1694589608"/>
                    </a:ext>
                  </a:extLst>
                </a:gridCol>
                <a:gridCol w="705262">
                  <a:extLst>
                    <a:ext uri="{9D8B030D-6E8A-4147-A177-3AD203B41FA5}">
                      <a16:colId xmlns:a16="http://schemas.microsoft.com/office/drawing/2014/main" val="401140041"/>
                    </a:ext>
                  </a:extLst>
                </a:gridCol>
                <a:gridCol w="427557">
                  <a:extLst>
                    <a:ext uri="{9D8B030D-6E8A-4147-A177-3AD203B41FA5}">
                      <a16:colId xmlns:a16="http://schemas.microsoft.com/office/drawing/2014/main" val="2449942869"/>
                    </a:ext>
                  </a:extLst>
                </a:gridCol>
                <a:gridCol w="1381125">
                  <a:extLst>
                    <a:ext uri="{9D8B030D-6E8A-4147-A177-3AD203B41FA5}">
                      <a16:colId xmlns:a16="http://schemas.microsoft.com/office/drawing/2014/main" val="816959566"/>
                    </a:ext>
                  </a:extLst>
                </a:gridCol>
              </a:tblGrid>
              <a:tr h="370840">
                <a:tc gridSpan="2">
                  <a:txBody>
                    <a:bodyPr/>
                    <a:lstStyle/>
                    <a:p>
                      <a:pPr algn="ctr"/>
                      <a:r>
                        <a:rPr lang="zh-CN" altLang="en-US" dirty="0"/>
                        <a:t>原因</a:t>
                      </a:r>
                    </a:p>
                  </a:txBody>
                  <a:tcPr/>
                </a:tc>
                <a:tc hMerge="1">
                  <a:txBody>
                    <a:bodyPr/>
                    <a:lstStyle/>
                    <a:p>
                      <a:endParaRPr lang="zh-CN" altLang="en-US" dirty="0"/>
                    </a:p>
                  </a:txBody>
                  <a:tcPr/>
                </a:tc>
                <a:tc gridSpan="2">
                  <a:txBody>
                    <a:bodyPr/>
                    <a:lstStyle/>
                    <a:p>
                      <a:pPr algn="ctr"/>
                      <a:r>
                        <a:rPr lang="zh-CN" altLang="en-US" dirty="0"/>
                        <a:t>结果</a:t>
                      </a:r>
                    </a:p>
                  </a:txBody>
                  <a:tcPr/>
                </a:tc>
                <a:tc hMerge="1">
                  <a:txBody>
                    <a:bodyPr/>
                    <a:lstStyle/>
                    <a:p>
                      <a:endParaRPr lang="zh-CN" altLang="en-US" dirty="0"/>
                    </a:p>
                  </a:txBody>
                  <a:tcPr/>
                </a:tc>
                <a:extLst>
                  <a:ext uri="{0D108BD9-81ED-4DB2-BD59-A6C34878D82A}">
                    <a16:rowId xmlns:a16="http://schemas.microsoft.com/office/drawing/2014/main" val="2653118153"/>
                  </a:ext>
                </a:extLst>
              </a:tr>
              <a:tr h="370840">
                <a:tc>
                  <a:txBody>
                    <a:bodyPr/>
                    <a:lstStyle/>
                    <a:p>
                      <a:r>
                        <a:rPr lang="en-US" altLang="zh-CN" dirty="0"/>
                        <a:t>C1</a:t>
                      </a:r>
                      <a:endParaRPr lang="zh-CN" altLang="en-US" dirty="0"/>
                    </a:p>
                  </a:txBody>
                  <a:tcPr/>
                </a:tc>
                <a:tc>
                  <a:txBody>
                    <a:bodyPr/>
                    <a:lstStyle/>
                    <a:p>
                      <a:r>
                        <a:rPr lang="zh-CN" altLang="en-US" dirty="0"/>
                        <a:t>能构成三角形</a:t>
                      </a:r>
                    </a:p>
                  </a:txBody>
                  <a:tcPr/>
                </a:tc>
                <a:tc>
                  <a:txBody>
                    <a:bodyPr/>
                    <a:lstStyle/>
                    <a:p>
                      <a:r>
                        <a:rPr lang="en-US" altLang="zh-CN" dirty="0"/>
                        <a:t>e1</a:t>
                      </a:r>
                      <a:endParaRPr lang="zh-CN" altLang="en-US" dirty="0"/>
                    </a:p>
                  </a:txBody>
                  <a:tcPr/>
                </a:tc>
                <a:tc>
                  <a:txBody>
                    <a:bodyPr/>
                    <a:lstStyle/>
                    <a:p>
                      <a:r>
                        <a:rPr lang="zh-CN" altLang="en-US" dirty="0"/>
                        <a:t>不构成三角形</a:t>
                      </a:r>
                    </a:p>
                  </a:txBody>
                  <a:tcPr/>
                </a:tc>
                <a:extLst>
                  <a:ext uri="{0D108BD9-81ED-4DB2-BD59-A6C34878D82A}">
                    <a16:rowId xmlns:a16="http://schemas.microsoft.com/office/drawing/2014/main" val="3574063763"/>
                  </a:ext>
                </a:extLst>
              </a:tr>
              <a:tr h="439102">
                <a:tc>
                  <a:txBody>
                    <a:bodyPr/>
                    <a:lstStyle/>
                    <a:p>
                      <a:r>
                        <a:rPr lang="en-US" altLang="zh-CN" dirty="0"/>
                        <a:t>C2</a:t>
                      </a:r>
                      <a:endParaRPr lang="zh-CN" altLang="en-US" dirty="0"/>
                    </a:p>
                  </a:txBody>
                  <a:tcPr/>
                </a:tc>
                <a:tc>
                  <a:txBody>
                    <a:bodyPr/>
                    <a:lstStyle/>
                    <a:p>
                      <a:r>
                        <a:rPr lang="en-US" altLang="zh-CN" dirty="0"/>
                        <a:t>a=b</a:t>
                      </a:r>
                      <a:endParaRPr lang="zh-CN" altLang="en-US" dirty="0"/>
                    </a:p>
                  </a:txBody>
                  <a:tcPr/>
                </a:tc>
                <a:tc>
                  <a:txBody>
                    <a:bodyPr/>
                    <a:lstStyle/>
                    <a:p>
                      <a:r>
                        <a:rPr lang="en-US" altLang="zh-CN" dirty="0"/>
                        <a:t>e2</a:t>
                      </a:r>
                      <a:endParaRPr lang="zh-CN" altLang="en-US" dirty="0"/>
                    </a:p>
                  </a:txBody>
                  <a:tcPr/>
                </a:tc>
                <a:tc>
                  <a:txBody>
                    <a:bodyPr/>
                    <a:lstStyle/>
                    <a:p>
                      <a:r>
                        <a:rPr lang="zh-CN" altLang="en-US" dirty="0"/>
                        <a:t>等腰三角形</a:t>
                      </a:r>
                    </a:p>
                  </a:txBody>
                  <a:tcPr/>
                </a:tc>
                <a:extLst>
                  <a:ext uri="{0D108BD9-81ED-4DB2-BD59-A6C34878D82A}">
                    <a16:rowId xmlns:a16="http://schemas.microsoft.com/office/drawing/2014/main" val="758213086"/>
                  </a:ext>
                </a:extLst>
              </a:tr>
              <a:tr h="185420">
                <a:tc>
                  <a:txBody>
                    <a:bodyPr/>
                    <a:lstStyle/>
                    <a:p>
                      <a:r>
                        <a:rPr lang="en-US" altLang="zh-CN" dirty="0"/>
                        <a:t>C3</a:t>
                      </a:r>
                      <a:endParaRPr lang="zh-CN" altLang="en-US" dirty="0"/>
                    </a:p>
                  </a:txBody>
                  <a:tcPr/>
                </a:tc>
                <a:tc>
                  <a:txBody>
                    <a:bodyPr/>
                    <a:lstStyle/>
                    <a:p>
                      <a:r>
                        <a:rPr lang="en-US" altLang="zh-CN" dirty="0"/>
                        <a:t>b=c </a:t>
                      </a:r>
                      <a:endParaRPr lang="zh-CN" altLang="en-US" dirty="0"/>
                    </a:p>
                  </a:txBody>
                  <a:tcPr/>
                </a:tc>
                <a:tc>
                  <a:txBody>
                    <a:bodyPr/>
                    <a:lstStyle/>
                    <a:p>
                      <a:r>
                        <a:rPr lang="en-US" altLang="zh-CN" dirty="0"/>
                        <a:t>e3</a:t>
                      </a:r>
                      <a:endParaRPr lang="zh-CN" altLang="en-US" dirty="0"/>
                    </a:p>
                  </a:txBody>
                  <a:tcPr/>
                </a:tc>
                <a:tc>
                  <a:txBody>
                    <a:bodyPr/>
                    <a:lstStyle/>
                    <a:p>
                      <a:r>
                        <a:rPr lang="zh-CN" altLang="en-US" dirty="0"/>
                        <a:t>等边三角形</a:t>
                      </a:r>
                    </a:p>
                  </a:txBody>
                  <a:tcPr/>
                </a:tc>
                <a:extLst>
                  <a:ext uri="{0D108BD9-81ED-4DB2-BD59-A6C34878D82A}">
                    <a16:rowId xmlns:a16="http://schemas.microsoft.com/office/drawing/2014/main" val="3478426162"/>
                  </a:ext>
                </a:extLst>
              </a:tr>
              <a:tr h="182880">
                <a:tc>
                  <a:txBody>
                    <a:bodyPr/>
                    <a:lstStyle/>
                    <a:p>
                      <a:r>
                        <a:rPr lang="en-US" altLang="zh-CN" dirty="0"/>
                        <a:t>C4</a:t>
                      </a:r>
                      <a:endParaRPr lang="zh-CN" altLang="en-US" dirty="0"/>
                    </a:p>
                  </a:txBody>
                  <a:tcPr/>
                </a:tc>
                <a:tc>
                  <a:txBody>
                    <a:bodyPr/>
                    <a:lstStyle/>
                    <a:p>
                      <a:r>
                        <a:rPr lang="en-US" altLang="zh-CN" dirty="0"/>
                        <a:t>c=a</a:t>
                      </a:r>
                      <a:endParaRPr lang="zh-CN" altLang="en-US" dirty="0"/>
                    </a:p>
                  </a:txBody>
                  <a:tcPr/>
                </a:tc>
                <a:tc>
                  <a:txBody>
                    <a:bodyPr/>
                    <a:lstStyle/>
                    <a:p>
                      <a:r>
                        <a:rPr lang="en-US" altLang="zh-CN" dirty="0"/>
                        <a:t>e4</a:t>
                      </a:r>
                      <a:endParaRPr lang="zh-CN" altLang="en-US" dirty="0"/>
                    </a:p>
                  </a:txBody>
                  <a:tcPr/>
                </a:tc>
                <a:tc>
                  <a:txBody>
                    <a:bodyPr/>
                    <a:lstStyle/>
                    <a:p>
                      <a:r>
                        <a:rPr lang="zh-CN" altLang="en-US" dirty="0"/>
                        <a:t>一般三角形</a:t>
                      </a:r>
                    </a:p>
                  </a:txBody>
                  <a:tcPr/>
                </a:tc>
                <a:extLst>
                  <a:ext uri="{0D108BD9-81ED-4DB2-BD59-A6C34878D82A}">
                    <a16:rowId xmlns:a16="http://schemas.microsoft.com/office/drawing/2014/main" val="332391230"/>
                  </a:ext>
                </a:extLst>
              </a:tr>
              <a:tr h="182880">
                <a:tc>
                  <a:txBody>
                    <a:bodyPr/>
                    <a:lstStyle/>
                    <a:p>
                      <a:endParaRPr lang="zh-CN" altLang="en-US" dirty="0"/>
                    </a:p>
                  </a:txBody>
                  <a:tcPr/>
                </a:tc>
                <a:tc>
                  <a:txBody>
                    <a:bodyPr/>
                    <a:lstStyle/>
                    <a:p>
                      <a:endParaRPr lang="zh-CN" altLang="en-US" dirty="0"/>
                    </a:p>
                  </a:txBody>
                  <a:tcPr/>
                </a:tc>
                <a:tc>
                  <a:txBody>
                    <a:bodyPr/>
                    <a:lstStyle/>
                    <a:p>
                      <a:r>
                        <a:rPr lang="en-US" altLang="zh-CN" dirty="0"/>
                        <a:t>e5</a:t>
                      </a:r>
                      <a:endParaRPr lang="zh-CN" altLang="en-US" dirty="0"/>
                    </a:p>
                  </a:txBody>
                  <a:tcPr/>
                </a:tc>
                <a:tc>
                  <a:txBody>
                    <a:bodyPr/>
                    <a:lstStyle/>
                    <a:p>
                      <a:r>
                        <a:rPr lang="zh-CN" altLang="en-US" dirty="0"/>
                        <a:t>不符合逻辑</a:t>
                      </a:r>
                    </a:p>
                  </a:txBody>
                  <a:tcPr/>
                </a:tc>
                <a:extLst>
                  <a:ext uri="{0D108BD9-81ED-4DB2-BD59-A6C34878D82A}">
                    <a16:rowId xmlns:a16="http://schemas.microsoft.com/office/drawing/2014/main" val="620698190"/>
                  </a:ext>
                </a:extLst>
              </a:tr>
            </a:tbl>
          </a:graphicData>
        </a:graphic>
      </p:graphicFrame>
    </p:spTree>
    <p:extLst>
      <p:ext uri="{BB962C8B-B14F-4D97-AF65-F5344CB8AC3E}">
        <p14:creationId xmlns:p14="http://schemas.microsoft.com/office/powerpoint/2010/main" val="237332998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5216EA20-43BD-4F2F-9ABB-383332EA819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Orthogonal Experiment Design—</a:t>
            </a:r>
            <a:r>
              <a:rPr lang="zh-CN" altLang="en-US" sz="3600" dirty="0">
                <a:solidFill>
                  <a:schemeClr val="bg1"/>
                </a:solidFill>
              </a:rPr>
              <a:t>正交实验设计法</a:t>
            </a:r>
            <a:endParaRPr lang="zh-CN" altLang="en-US" sz="3600" dirty="0">
              <a:solidFill>
                <a:schemeClr val="bg1"/>
              </a:solidFill>
              <a:latin typeface="Times New Roman" pitchFamily="18" charset="0"/>
              <a:sym typeface="Times New Roman" pitchFamily="18" charset="0"/>
            </a:endParaRPr>
          </a:p>
        </p:txBody>
      </p:sp>
      <p:sp>
        <p:nvSpPr>
          <p:cNvPr id="6" name="矩形 5">
            <a:extLst>
              <a:ext uri="{FF2B5EF4-FFF2-40B4-BE49-F238E27FC236}">
                <a16:creationId xmlns:a16="http://schemas.microsoft.com/office/drawing/2014/main" id="{2EE29EE7-ABA6-4291-A07D-D9905D6C4F34}"/>
              </a:ext>
            </a:extLst>
          </p:cNvPr>
          <p:cNvSpPr/>
          <p:nvPr/>
        </p:nvSpPr>
        <p:spPr>
          <a:xfrm>
            <a:off x="315897" y="1454589"/>
            <a:ext cx="11553547" cy="830997"/>
          </a:xfrm>
          <a:prstGeom prst="rect">
            <a:avLst/>
          </a:prstGeom>
        </p:spPr>
        <p:txBody>
          <a:bodyPr wrap="square">
            <a:spAutoFit/>
          </a:bodyPr>
          <a:lstStyle/>
          <a:p>
            <a:pPr marL="285750" indent="-285750">
              <a:buFont typeface="Wingdings" panose="05000000000000000000" pitchFamily="2" charset="2"/>
              <a:buChar char="n"/>
            </a:pPr>
            <a:r>
              <a:rPr lang="zh-CN" altLang="en-US" sz="2400" dirty="0">
                <a:solidFill>
                  <a:srgbClr val="CC3300"/>
                </a:solidFill>
                <a:latin typeface="arial" panose="020B0604020202020204" pitchFamily="34" charset="0"/>
              </a:rPr>
              <a:t>是研究多因素多水平的一种实验方法。</a:t>
            </a:r>
            <a:r>
              <a:rPr lang="zh-CN" altLang="en-US" sz="2400" dirty="0">
                <a:solidFill>
                  <a:schemeClr val="bg1">
                    <a:lumMod val="10000"/>
                  </a:schemeClr>
                </a:solidFill>
                <a:latin typeface="arial" panose="020B0604020202020204" pitchFamily="34" charset="0"/>
              </a:rPr>
              <a:t>从大量的实验点中挑选出适量的、有代表性的点，依据</a:t>
            </a:r>
            <a:r>
              <a:rPr lang="en-US" altLang="zh-CN" sz="2400" dirty="0" err="1">
                <a:solidFill>
                  <a:schemeClr val="bg1">
                    <a:lumMod val="10000"/>
                  </a:schemeClr>
                </a:solidFill>
                <a:latin typeface="arial" panose="020B0604020202020204" pitchFamily="34" charset="0"/>
              </a:rPr>
              <a:t>Glois</a:t>
            </a:r>
            <a:r>
              <a:rPr lang="zh-CN" altLang="en-US" sz="2400" dirty="0">
                <a:solidFill>
                  <a:schemeClr val="bg1">
                    <a:lumMod val="10000"/>
                  </a:schemeClr>
                </a:solidFill>
                <a:latin typeface="arial" panose="020B0604020202020204" pitchFamily="34" charset="0"/>
              </a:rPr>
              <a:t>理论导出正交表，从而合理的安排实验的一种实验设计方法。</a:t>
            </a:r>
            <a:endParaRPr lang="zh-CN" altLang="en-US" sz="2400" dirty="0">
              <a:solidFill>
                <a:schemeClr val="bg1">
                  <a:lumMod val="10000"/>
                </a:schemeClr>
              </a:solidFill>
            </a:endParaRPr>
          </a:p>
        </p:txBody>
      </p:sp>
      <p:sp>
        <p:nvSpPr>
          <p:cNvPr id="4" name="矩形 3">
            <a:extLst>
              <a:ext uri="{FF2B5EF4-FFF2-40B4-BE49-F238E27FC236}">
                <a16:creationId xmlns:a16="http://schemas.microsoft.com/office/drawing/2014/main" id="{3BF99BC9-AB46-4DF1-BE66-2D5E006FB091}"/>
              </a:ext>
            </a:extLst>
          </p:cNvPr>
          <p:cNvSpPr/>
          <p:nvPr/>
        </p:nvSpPr>
        <p:spPr>
          <a:xfrm>
            <a:off x="315897" y="2806725"/>
            <a:ext cx="11410950" cy="1200329"/>
          </a:xfrm>
          <a:prstGeom prst="rect">
            <a:avLst/>
          </a:prstGeom>
        </p:spPr>
        <p:txBody>
          <a:bodyPr wrap="square">
            <a:spAutoFit/>
          </a:bodyPr>
          <a:lstStyle/>
          <a:p>
            <a:pPr marL="285750" indent="-285750">
              <a:buFont typeface="Wingdings" panose="05000000000000000000" pitchFamily="2" charset="2"/>
              <a:buChar char="n"/>
            </a:pPr>
            <a:r>
              <a:rPr lang="zh-CN" altLang="en-US" sz="2400" dirty="0">
                <a:solidFill>
                  <a:srgbClr val="CC3300"/>
                </a:solidFill>
                <a:latin typeface="arial" panose="020B0604020202020204" pitchFamily="34" charset="0"/>
              </a:rPr>
              <a:t>正交试验设计的主要工具是正交表</a:t>
            </a:r>
            <a:r>
              <a:rPr lang="zh-CN" altLang="en-US" sz="2400" dirty="0">
                <a:solidFill>
                  <a:srgbClr val="333333"/>
                </a:solidFill>
                <a:latin typeface="arial" panose="020B0604020202020204" pitchFamily="34" charset="0"/>
              </a:rPr>
              <a:t>，试验者可根据试验的因素数、因素的水平数以及是否具有交互作用等需求查找相应的正交表，再依托正交表的正交性从全面试验中挑选出部分有代表性的点进行试验</a:t>
            </a:r>
            <a:endParaRPr lang="zh-CN" altLang="en-US" sz="2400" dirty="0"/>
          </a:p>
        </p:txBody>
      </p:sp>
      <p:sp>
        <p:nvSpPr>
          <p:cNvPr id="7" name="矩形 6">
            <a:extLst>
              <a:ext uri="{FF2B5EF4-FFF2-40B4-BE49-F238E27FC236}">
                <a16:creationId xmlns:a16="http://schemas.microsoft.com/office/drawing/2014/main" id="{95393438-0D94-4CA0-83A0-A10279493A4A}"/>
              </a:ext>
            </a:extLst>
          </p:cNvPr>
          <p:cNvSpPr/>
          <p:nvPr/>
        </p:nvSpPr>
        <p:spPr>
          <a:xfrm>
            <a:off x="571499" y="4113937"/>
            <a:ext cx="7610475" cy="1477328"/>
          </a:xfrm>
          <a:prstGeom prst="rect">
            <a:avLst/>
          </a:prstGeom>
        </p:spPr>
        <p:txBody>
          <a:bodyPr wrap="square">
            <a:spAutoFit/>
          </a:bodyPr>
          <a:lstStyle/>
          <a:p>
            <a:r>
              <a:rPr lang="en-US" altLang="zh-CN" dirty="0">
                <a:solidFill>
                  <a:schemeClr val="bg1">
                    <a:lumMod val="10000"/>
                  </a:schemeClr>
                </a:solidFill>
                <a:latin typeface="arial" panose="020B0604020202020204" pitchFamily="34" charset="0"/>
              </a:rPr>
              <a:t>1)</a:t>
            </a:r>
            <a:r>
              <a:rPr lang="zh-CN" altLang="en-US" dirty="0">
                <a:solidFill>
                  <a:schemeClr val="bg1">
                    <a:lumMod val="10000"/>
                  </a:schemeClr>
                </a:solidFill>
                <a:latin typeface="arial" panose="020B0604020202020204" pitchFamily="34" charset="0"/>
              </a:rPr>
              <a:t>确定试验因素及水平数</a:t>
            </a:r>
            <a:r>
              <a:rPr lang="en-US" altLang="zh-CN" dirty="0">
                <a:solidFill>
                  <a:schemeClr val="bg1">
                    <a:lumMod val="10000"/>
                  </a:schemeClr>
                </a:solidFill>
                <a:latin typeface="arial" panose="020B0604020202020204" pitchFamily="34" charset="0"/>
              </a:rPr>
              <a:t>;</a:t>
            </a:r>
          </a:p>
          <a:p>
            <a:r>
              <a:rPr lang="en-US" altLang="zh-CN" dirty="0">
                <a:solidFill>
                  <a:schemeClr val="bg1">
                    <a:lumMod val="10000"/>
                  </a:schemeClr>
                </a:solidFill>
                <a:latin typeface="arial" panose="020B0604020202020204" pitchFamily="34" charset="0"/>
              </a:rPr>
              <a:t>2)</a:t>
            </a:r>
            <a:r>
              <a:rPr lang="zh-CN" altLang="en-US" dirty="0">
                <a:solidFill>
                  <a:schemeClr val="bg1">
                    <a:lumMod val="10000"/>
                  </a:schemeClr>
                </a:solidFill>
                <a:latin typeface="arial" panose="020B0604020202020204" pitchFamily="34" charset="0"/>
              </a:rPr>
              <a:t>选用合适的正交表</a:t>
            </a:r>
            <a:r>
              <a:rPr lang="en-US" altLang="zh-CN" dirty="0">
                <a:solidFill>
                  <a:schemeClr val="bg1">
                    <a:lumMod val="10000"/>
                  </a:schemeClr>
                </a:solidFill>
                <a:latin typeface="arial" panose="020B0604020202020204" pitchFamily="34" charset="0"/>
              </a:rPr>
              <a:t>;</a:t>
            </a:r>
          </a:p>
          <a:p>
            <a:r>
              <a:rPr lang="en-US" altLang="zh-CN" dirty="0">
                <a:solidFill>
                  <a:schemeClr val="bg1">
                    <a:lumMod val="10000"/>
                  </a:schemeClr>
                </a:solidFill>
                <a:latin typeface="arial" panose="020B0604020202020204" pitchFamily="34" charset="0"/>
              </a:rPr>
              <a:t>3)</a:t>
            </a:r>
            <a:r>
              <a:rPr lang="zh-CN" altLang="en-US" dirty="0">
                <a:solidFill>
                  <a:schemeClr val="bg1">
                    <a:lumMod val="10000"/>
                  </a:schemeClr>
                </a:solidFill>
                <a:latin typeface="arial" panose="020B0604020202020204" pitchFamily="34" charset="0"/>
              </a:rPr>
              <a:t>列出试验方案及试验结果</a:t>
            </a:r>
            <a:r>
              <a:rPr lang="en-US" altLang="zh-CN" dirty="0">
                <a:solidFill>
                  <a:schemeClr val="bg1">
                    <a:lumMod val="10000"/>
                  </a:schemeClr>
                </a:solidFill>
                <a:latin typeface="arial" panose="020B0604020202020204" pitchFamily="34" charset="0"/>
              </a:rPr>
              <a:t>;</a:t>
            </a:r>
          </a:p>
          <a:p>
            <a:r>
              <a:rPr lang="en-US" altLang="zh-CN" dirty="0">
                <a:solidFill>
                  <a:schemeClr val="bg1">
                    <a:lumMod val="10000"/>
                  </a:schemeClr>
                </a:solidFill>
                <a:latin typeface="arial" panose="020B0604020202020204" pitchFamily="34" charset="0"/>
              </a:rPr>
              <a:t>4)</a:t>
            </a:r>
            <a:r>
              <a:rPr lang="zh-CN" altLang="en-US" dirty="0">
                <a:solidFill>
                  <a:schemeClr val="bg1">
                    <a:lumMod val="10000"/>
                  </a:schemeClr>
                </a:solidFill>
                <a:latin typeface="arial" panose="020B0604020202020204" pitchFamily="34" charset="0"/>
              </a:rPr>
              <a:t>对正交试验设计结果进行分析，包括极差分析和方差分析</a:t>
            </a:r>
            <a:r>
              <a:rPr lang="en-US" altLang="zh-CN" dirty="0">
                <a:solidFill>
                  <a:schemeClr val="bg1">
                    <a:lumMod val="10000"/>
                  </a:schemeClr>
                </a:solidFill>
                <a:latin typeface="arial" panose="020B0604020202020204" pitchFamily="34" charset="0"/>
              </a:rPr>
              <a:t>;</a:t>
            </a:r>
          </a:p>
          <a:p>
            <a:r>
              <a:rPr lang="en-US" altLang="zh-CN" dirty="0">
                <a:solidFill>
                  <a:schemeClr val="bg1">
                    <a:lumMod val="10000"/>
                  </a:schemeClr>
                </a:solidFill>
                <a:latin typeface="arial" panose="020B0604020202020204" pitchFamily="34" charset="0"/>
              </a:rPr>
              <a:t>5)</a:t>
            </a:r>
            <a:r>
              <a:rPr lang="zh-CN" altLang="en-US" dirty="0">
                <a:solidFill>
                  <a:schemeClr val="bg1">
                    <a:lumMod val="10000"/>
                  </a:schemeClr>
                </a:solidFill>
                <a:latin typeface="arial" panose="020B0604020202020204" pitchFamily="34" charset="0"/>
              </a:rPr>
              <a:t>确定最优或较优因素水平组合</a:t>
            </a:r>
            <a:endParaRPr lang="zh-CN" altLang="en-US" b="0" i="0" u="none" strike="noStrike" dirty="0">
              <a:solidFill>
                <a:schemeClr val="bg1">
                  <a:lumMod val="10000"/>
                </a:schemeClr>
              </a:solidFill>
              <a:effectLst/>
              <a:latin typeface="arial" panose="020B0604020202020204" pitchFamily="34" charset="0"/>
            </a:endParaRPr>
          </a:p>
        </p:txBody>
      </p:sp>
    </p:spTree>
    <p:extLst>
      <p:ext uri="{BB962C8B-B14F-4D97-AF65-F5344CB8AC3E}">
        <p14:creationId xmlns:p14="http://schemas.microsoft.com/office/powerpoint/2010/main" val="421368163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CB7C2A4-6671-4C18-981F-38D863ECA3EC}"/>
              </a:ext>
            </a:extLst>
          </p:cNvPr>
          <p:cNvSpPr/>
          <p:nvPr/>
        </p:nvSpPr>
        <p:spPr>
          <a:xfrm>
            <a:off x="96822" y="406839"/>
            <a:ext cx="11553547" cy="461665"/>
          </a:xfrm>
          <a:prstGeom prst="rect">
            <a:avLst/>
          </a:prstGeom>
        </p:spPr>
        <p:txBody>
          <a:bodyPr wrap="square">
            <a:spAutoFit/>
          </a:bodyPr>
          <a:lstStyle/>
          <a:p>
            <a:r>
              <a:rPr lang="zh-CN" altLang="en-US" sz="2400" dirty="0">
                <a:solidFill>
                  <a:srgbClr val="CC3300"/>
                </a:solidFill>
                <a:latin typeface="arial" panose="020B0604020202020204" pitchFamily="34" charset="0"/>
              </a:rPr>
              <a:t>举例：微信</a:t>
            </a:r>
            <a:r>
              <a:rPr lang="en-US" altLang="zh-CN" sz="2400" dirty="0">
                <a:solidFill>
                  <a:srgbClr val="CC3300"/>
                </a:solidFill>
                <a:latin typeface="arial" panose="020B0604020202020204" pitchFamily="34" charset="0"/>
              </a:rPr>
              <a:t>Web</a:t>
            </a:r>
            <a:r>
              <a:rPr lang="zh-CN" altLang="en-US" sz="2400" dirty="0">
                <a:solidFill>
                  <a:srgbClr val="CC3300"/>
                </a:solidFill>
                <a:latin typeface="arial" panose="020B0604020202020204" pitchFamily="34" charset="0"/>
              </a:rPr>
              <a:t>页面运行环境正交实验设计</a:t>
            </a:r>
            <a:endParaRPr lang="zh-CN" altLang="en-US" sz="2400" dirty="0">
              <a:solidFill>
                <a:schemeClr val="bg1">
                  <a:lumMod val="10000"/>
                </a:schemeClr>
              </a:solidFill>
            </a:endParaRPr>
          </a:p>
        </p:txBody>
      </p:sp>
      <p:sp>
        <p:nvSpPr>
          <p:cNvPr id="6" name="矩形 5">
            <a:extLst>
              <a:ext uri="{FF2B5EF4-FFF2-40B4-BE49-F238E27FC236}">
                <a16:creationId xmlns:a16="http://schemas.microsoft.com/office/drawing/2014/main" id="{46A6A05A-AE0B-4320-B685-4BE689D03AF4}"/>
              </a:ext>
            </a:extLst>
          </p:cNvPr>
          <p:cNvSpPr/>
          <p:nvPr/>
        </p:nvSpPr>
        <p:spPr>
          <a:xfrm>
            <a:off x="96821" y="1369367"/>
            <a:ext cx="11553547" cy="461665"/>
          </a:xfrm>
          <a:prstGeom prst="rect">
            <a:avLst/>
          </a:prstGeom>
        </p:spPr>
        <p:txBody>
          <a:bodyPr wrap="square">
            <a:spAutoFit/>
          </a:bodyPr>
          <a:lstStyle/>
          <a:p>
            <a:r>
              <a:rPr lang="en-US" altLang="zh-CN" sz="2400" dirty="0">
                <a:solidFill>
                  <a:schemeClr val="bg1">
                    <a:lumMod val="10000"/>
                  </a:schemeClr>
                </a:solidFill>
                <a:latin typeface="arial" panose="020B0604020202020204" pitchFamily="34" charset="0"/>
              </a:rPr>
              <a:t>1.</a:t>
            </a:r>
            <a:r>
              <a:rPr lang="zh-CN" altLang="en-US" sz="2400" dirty="0">
                <a:solidFill>
                  <a:schemeClr val="bg1">
                    <a:lumMod val="10000"/>
                  </a:schemeClr>
                </a:solidFill>
                <a:latin typeface="arial" panose="020B0604020202020204" pitchFamily="34" charset="0"/>
              </a:rPr>
              <a:t>选出服务器、操作系统、插件和浏览器</a:t>
            </a:r>
            <a:r>
              <a:rPr lang="en-US" altLang="zh-CN" sz="2400" dirty="0">
                <a:solidFill>
                  <a:schemeClr val="bg1">
                    <a:lumMod val="10000"/>
                  </a:schemeClr>
                </a:solidFill>
                <a:latin typeface="arial" panose="020B0604020202020204" pitchFamily="34" charset="0"/>
              </a:rPr>
              <a:t>4</a:t>
            </a:r>
            <a:r>
              <a:rPr lang="zh-CN" altLang="en-US" sz="2400" dirty="0">
                <a:solidFill>
                  <a:schemeClr val="bg1">
                    <a:lumMod val="10000"/>
                  </a:schemeClr>
                </a:solidFill>
                <a:latin typeface="arial" panose="020B0604020202020204" pitchFamily="34" charset="0"/>
              </a:rPr>
              <a:t>个影响因素</a:t>
            </a:r>
            <a:endParaRPr lang="zh-CN" altLang="en-US" sz="2400" dirty="0">
              <a:solidFill>
                <a:schemeClr val="bg1">
                  <a:lumMod val="10000"/>
                </a:schemeClr>
              </a:solidFill>
            </a:endParaRPr>
          </a:p>
        </p:txBody>
      </p:sp>
      <p:sp>
        <p:nvSpPr>
          <p:cNvPr id="7" name="矩形 6">
            <a:extLst>
              <a:ext uri="{FF2B5EF4-FFF2-40B4-BE49-F238E27FC236}">
                <a16:creationId xmlns:a16="http://schemas.microsoft.com/office/drawing/2014/main" id="{E1C1CA98-FF63-466D-A75F-A42BF5B39632}"/>
              </a:ext>
            </a:extLst>
          </p:cNvPr>
          <p:cNvSpPr/>
          <p:nvPr/>
        </p:nvSpPr>
        <p:spPr>
          <a:xfrm>
            <a:off x="96821" y="1870230"/>
            <a:ext cx="11553547" cy="1938992"/>
          </a:xfrm>
          <a:prstGeom prst="rect">
            <a:avLst/>
          </a:prstGeom>
        </p:spPr>
        <p:txBody>
          <a:bodyPr wrap="square">
            <a:spAutoFit/>
          </a:bodyPr>
          <a:lstStyle/>
          <a:p>
            <a:r>
              <a:rPr lang="en-US" altLang="zh-CN" sz="2400" dirty="0">
                <a:solidFill>
                  <a:schemeClr val="bg1">
                    <a:lumMod val="10000"/>
                  </a:schemeClr>
                </a:solidFill>
                <a:latin typeface="arial" panose="020B0604020202020204" pitchFamily="34" charset="0"/>
              </a:rPr>
              <a:t>2.</a:t>
            </a:r>
            <a:r>
              <a:rPr lang="zh-CN" altLang="en-US" sz="2400" dirty="0">
                <a:solidFill>
                  <a:schemeClr val="bg1">
                    <a:lumMod val="10000"/>
                  </a:schemeClr>
                </a:solidFill>
                <a:latin typeface="arial" panose="020B0604020202020204" pitchFamily="34" charset="0"/>
              </a:rPr>
              <a:t>对每个因素选出几个重要的值</a:t>
            </a:r>
            <a:endParaRPr lang="en-US" altLang="zh-CN" sz="2400" dirty="0">
              <a:solidFill>
                <a:schemeClr val="bg1">
                  <a:lumMod val="10000"/>
                </a:schemeClr>
              </a:solidFill>
              <a:latin typeface="arial" panose="020B0604020202020204" pitchFamily="34" charset="0"/>
            </a:endParaRPr>
          </a:p>
          <a:p>
            <a:r>
              <a:rPr lang="zh-CN" altLang="en-US" sz="2400" dirty="0">
                <a:solidFill>
                  <a:schemeClr val="bg1">
                    <a:lumMod val="10000"/>
                  </a:schemeClr>
                </a:solidFill>
                <a:latin typeface="arial" panose="020B0604020202020204" pitchFamily="34" charset="0"/>
              </a:rPr>
              <a:t>服务器：</a:t>
            </a:r>
            <a:r>
              <a:rPr lang="en-US" altLang="zh-CN" sz="2400" dirty="0">
                <a:solidFill>
                  <a:schemeClr val="bg1">
                    <a:lumMod val="10000"/>
                  </a:schemeClr>
                </a:solidFill>
                <a:latin typeface="arial" panose="020B0604020202020204" pitchFamily="34" charset="0"/>
              </a:rPr>
              <a:t>IIS   Apache Jetty  </a:t>
            </a:r>
          </a:p>
          <a:p>
            <a:r>
              <a:rPr lang="zh-CN" altLang="en-US" sz="2400" dirty="0">
                <a:solidFill>
                  <a:schemeClr val="bg1">
                    <a:lumMod val="10000"/>
                  </a:schemeClr>
                </a:solidFill>
                <a:latin typeface="arial" panose="020B0604020202020204" pitchFamily="34" charset="0"/>
              </a:rPr>
              <a:t>操作系统：</a:t>
            </a:r>
            <a:r>
              <a:rPr lang="en-US" altLang="zh-CN" sz="2400" dirty="0">
                <a:solidFill>
                  <a:schemeClr val="bg1">
                    <a:lumMod val="10000"/>
                  </a:schemeClr>
                </a:solidFill>
                <a:latin typeface="arial" panose="020B0604020202020204" pitchFamily="34" charset="0"/>
              </a:rPr>
              <a:t>win10 Linux  win7</a:t>
            </a:r>
          </a:p>
          <a:p>
            <a:r>
              <a:rPr lang="zh-CN" altLang="en-US" sz="2400" dirty="0">
                <a:solidFill>
                  <a:schemeClr val="bg1">
                    <a:lumMod val="10000"/>
                  </a:schemeClr>
                </a:solidFill>
                <a:latin typeface="arial" panose="020B0604020202020204" pitchFamily="34" charset="0"/>
              </a:rPr>
              <a:t>插件：无  小程序 微信插件</a:t>
            </a:r>
            <a:endParaRPr lang="en-US" altLang="zh-CN" sz="2400" dirty="0">
              <a:solidFill>
                <a:schemeClr val="bg1">
                  <a:lumMod val="10000"/>
                </a:schemeClr>
              </a:solidFill>
              <a:latin typeface="arial" panose="020B0604020202020204" pitchFamily="34" charset="0"/>
            </a:endParaRPr>
          </a:p>
          <a:p>
            <a:r>
              <a:rPr lang="zh-CN" altLang="en-US" sz="2400" dirty="0">
                <a:solidFill>
                  <a:schemeClr val="bg1">
                    <a:lumMod val="10000"/>
                  </a:schemeClr>
                </a:solidFill>
                <a:latin typeface="arial" panose="020B0604020202020204" pitchFamily="34" charset="0"/>
              </a:rPr>
              <a:t>浏览器：</a:t>
            </a:r>
            <a:r>
              <a:rPr lang="en-US" altLang="zh-CN" sz="2400" dirty="0">
                <a:solidFill>
                  <a:schemeClr val="bg1">
                    <a:lumMod val="10000"/>
                  </a:schemeClr>
                </a:solidFill>
                <a:latin typeface="arial" panose="020B0604020202020204" pitchFamily="34" charset="0"/>
              </a:rPr>
              <a:t>IE11  Chrome  Firefox</a:t>
            </a:r>
            <a:endParaRPr lang="zh-CN" altLang="en-US" sz="2400" dirty="0">
              <a:solidFill>
                <a:schemeClr val="bg1">
                  <a:lumMod val="10000"/>
                </a:schemeClr>
              </a:solidFill>
            </a:endParaRPr>
          </a:p>
        </p:txBody>
      </p:sp>
      <p:sp>
        <p:nvSpPr>
          <p:cNvPr id="8" name="矩形 7">
            <a:extLst>
              <a:ext uri="{FF2B5EF4-FFF2-40B4-BE49-F238E27FC236}">
                <a16:creationId xmlns:a16="http://schemas.microsoft.com/office/drawing/2014/main" id="{E71F864C-0632-4FB3-AFC3-EEF25805E825}"/>
              </a:ext>
            </a:extLst>
          </p:cNvPr>
          <p:cNvSpPr/>
          <p:nvPr/>
        </p:nvSpPr>
        <p:spPr>
          <a:xfrm>
            <a:off x="96820" y="3922067"/>
            <a:ext cx="11553547" cy="830997"/>
          </a:xfrm>
          <a:prstGeom prst="rect">
            <a:avLst/>
          </a:prstGeom>
        </p:spPr>
        <p:txBody>
          <a:bodyPr wrap="square">
            <a:spAutoFit/>
          </a:bodyPr>
          <a:lstStyle/>
          <a:p>
            <a:r>
              <a:rPr lang="en-US" altLang="zh-CN" sz="2400" dirty="0">
                <a:solidFill>
                  <a:schemeClr val="bg1">
                    <a:lumMod val="10000"/>
                  </a:schemeClr>
                </a:solidFill>
                <a:latin typeface="arial" panose="020B0604020202020204" pitchFamily="34" charset="0"/>
              </a:rPr>
              <a:t>3.4</a:t>
            </a:r>
            <a:r>
              <a:rPr lang="zh-CN" altLang="en-US" sz="2400" dirty="0">
                <a:solidFill>
                  <a:schemeClr val="bg1">
                    <a:lumMod val="10000"/>
                  </a:schemeClr>
                </a:solidFill>
                <a:latin typeface="arial" panose="020B0604020202020204" pitchFamily="34" charset="0"/>
              </a:rPr>
              <a:t>因子</a:t>
            </a:r>
            <a:r>
              <a:rPr lang="en-US" altLang="zh-CN" sz="2400" dirty="0">
                <a:solidFill>
                  <a:schemeClr val="bg1">
                    <a:lumMod val="10000"/>
                  </a:schemeClr>
                </a:solidFill>
                <a:latin typeface="arial" panose="020B0604020202020204" pitchFamily="34" charset="0"/>
              </a:rPr>
              <a:t>3</a:t>
            </a:r>
            <a:r>
              <a:rPr lang="zh-CN" altLang="en-US" sz="2400" dirty="0">
                <a:solidFill>
                  <a:schemeClr val="bg1">
                    <a:lumMod val="10000"/>
                  </a:schemeClr>
                </a:solidFill>
                <a:latin typeface="arial" panose="020B0604020202020204" pitchFamily="34" charset="0"/>
              </a:rPr>
              <a:t>水平正交表，在正交表网站查询</a:t>
            </a:r>
            <a:endParaRPr lang="en-US" altLang="zh-CN" sz="2400" dirty="0">
              <a:solidFill>
                <a:schemeClr val="bg1">
                  <a:lumMod val="10000"/>
                </a:schemeClr>
              </a:solidFill>
              <a:latin typeface="arial" panose="020B0604020202020204" pitchFamily="34" charset="0"/>
            </a:endParaRPr>
          </a:p>
          <a:p>
            <a:r>
              <a:rPr lang="en-US" altLang="zh-CN" sz="2400" dirty="0">
                <a:solidFill>
                  <a:schemeClr val="bg1">
                    <a:lumMod val="10000"/>
                  </a:schemeClr>
                </a:solidFill>
              </a:rPr>
              <a:t>http://support.sas.com/techsup/technote/ts723_Designs.txt</a:t>
            </a:r>
            <a:endParaRPr lang="zh-CN" altLang="en-US" sz="2400" dirty="0">
              <a:solidFill>
                <a:schemeClr val="bg1">
                  <a:lumMod val="10000"/>
                </a:schemeClr>
              </a:solidFill>
            </a:endParaRPr>
          </a:p>
        </p:txBody>
      </p:sp>
      <p:sp>
        <p:nvSpPr>
          <p:cNvPr id="10" name="矩形 9">
            <a:extLst>
              <a:ext uri="{FF2B5EF4-FFF2-40B4-BE49-F238E27FC236}">
                <a16:creationId xmlns:a16="http://schemas.microsoft.com/office/drawing/2014/main" id="{8683A438-CFCF-4A8F-8B28-33A54B561CFE}"/>
              </a:ext>
            </a:extLst>
          </p:cNvPr>
          <p:cNvSpPr/>
          <p:nvPr/>
        </p:nvSpPr>
        <p:spPr>
          <a:xfrm>
            <a:off x="96820" y="4884595"/>
            <a:ext cx="11553547" cy="461665"/>
          </a:xfrm>
          <a:prstGeom prst="rect">
            <a:avLst/>
          </a:prstGeom>
        </p:spPr>
        <p:txBody>
          <a:bodyPr wrap="square">
            <a:spAutoFit/>
          </a:bodyPr>
          <a:lstStyle/>
          <a:p>
            <a:r>
              <a:rPr lang="en-US" altLang="zh-CN" sz="2400" dirty="0">
                <a:solidFill>
                  <a:schemeClr val="bg1">
                    <a:lumMod val="10000"/>
                  </a:schemeClr>
                </a:solidFill>
                <a:latin typeface="arial" panose="020B0604020202020204" pitchFamily="34" charset="0"/>
              </a:rPr>
              <a:t>4.</a:t>
            </a:r>
            <a:r>
              <a:rPr lang="zh-CN" altLang="en-US" sz="2400" dirty="0">
                <a:solidFill>
                  <a:schemeClr val="bg1">
                    <a:lumMod val="10000"/>
                  </a:schemeClr>
                </a:solidFill>
                <a:latin typeface="arial" panose="020B0604020202020204" pitchFamily="34" charset="0"/>
              </a:rPr>
              <a:t>将因素及状态隐射即可得到测试用例表</a:t>
            </a:r>
            <a:endParaRPr lang="zh-CN" altLang="en-US" sz="2400" dirty="0">
              <a:solidFill>
                <a:schemeClr val="bg1">
                  <a:lumMod val="10000"/>
                </a:schemeClr>
              </a:solidFill>
            </a:endParaRPr>
          </a:p>
        </p:txBody>
      </p:sp>
      <p:graphicFrame>
        <p:nvGraphicFramePr>
          <p:cNvPr id="11" name="表格 3">
            <a:extLst>
              <a:ext uri="{FF2B5EF4-FFF2-40B4-BE49-F238E27FC236}">
                <a16:creationId xmlns:a16="http://schemas.microsoft.com/office/drawing/2014/main" id="{BE0D0A19-69A6-40E0-B7C5-2F10E08630C7}"/>
              </a:ext>
            </a:extLst>
          </p:cNvPr>
          <p:cNvGraphicFramePr>
            <a:graphicFrameLocks noGrp="1"/>
          </p:cNvGraphicFramePr>
          <p:nvPr>
            <p:extLst>
              <p:ext uri="{D42A27DB-BD31-4B8C-83A1-F6EECF244321}">
                <p14:modId xmlns:p14="http://schemas.microsoft.com/office/powerpoint/2010/main" val="537981493"/>
              </p:ext>
            </p:extLst>
          </p:nvPr>
        </p:nvGraphicFramePr>
        <p:xfrm>
          <a:off x="4467225" y="1427347"/>
          <a:ext cx="8128000" cy="36880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396398901"/>
                    </a:ext>
                  </a:extLst>
                </a:gridCol>
                <a:gridCol w="1625600">
                  <a:extLst>
                    <a:ext uri="{9D8B030D-6E8A-4147-A177-3AD203B41FA5}">
                      <a16:colId xmlns:a16="http://schemas.microsoft.com/office/drawing/2014/main" val="3516426824"/>
                    </a:ext>
                  </a:extLst>
                </a:gridCol>
                <a:gridCol w="1625600">
                  <a:extLst>
                    <a:ext uri="{9D8B030D-6E8A-4147-A177-3AD203B41FA5}">
                      <a16:colId xmlns:a16="http://schemas.microsoft.com/office/drawing/2014/main" val="2578203522"/>
                    </a:ext>
                  </a:extLst>
                </a:gridCol>
                <a:gridCol w="1625600">
                  <a:extLst>
                    <a:ext uri="{9D8B030D-6E8A-4147-A177-3AD203B41FA5}">
                      <a16:colId xmlns:a16="http://schemas.microsoft.com/office/drawing/2014/main" val="420472326"/>
                    </a:ext>
                  </a:extLst>
                </a:gridCol>
                <a:gridCol w="1625600">
                  <a:extLst>
                    <a:ext uri="{9D8B030D-6E8A-4147-A177-3AD203B41FA5}">
                      <a16:colId xmlns:a16="http://schemas.microsoft.com/office/drawing/2014/main" val="2748345720"/>
                    </a:ext>
                  </a:extLst>
                </a:gridCol>
              </a:tblGrid>
              <a:tr h="370840">
                <a:tc>
                  <a:txBody>
                    <a:bodyPr/>
                    <a:lstStyle/>
                    <a:p>
                      <a:endParaRPr lang="zh-CN" altLang="en-US" dirty="0"/>
                    </a:p>
                  </a:txBody>
                  <a:tcPr/>
                </a:tc>
                <a:tc>
                  <a:txBody>
                    <a:bodyPr/>
                    <a:lstStyle/>
                    <a:p>
                      <a:r>
                        <a:rPr lang="zh-CN" altLang="en-US" dirty="0"/>
                        <a:t>服务器</a:t>
                      </a:r>
                    </a:p>
                  </a:txBody>
                  <a:tcPr/>
                </a:tc>
                <a:tc>
                  <a:txBody>
                    <a:bodyPr/>
                    <a:lstStyle/>
                    <a:p>
                      <a:r>
                        <a:rPr lang="zh-CN" altLang="en-US" dirty="0"/>
                        <a:t>操作系统</a:t>
                      </a:r>
                    </a:p>
                  </a:txBody>
                  <a:tcPr/>
                </a:tc>
                <a:tc>
                  <a:txBody>
                    <a:bodyPr/>
                    <a:lstStyle/>
                    <a:p>
                      <a:r>
                        <a:rPr lang="zh-CN" altLang="en-US" dirty="0"/>
                        <a:t>插件</a:t>
                      </a:r>
                    </a:p>
                  </a:txBody>
                  <a:tcPr/>
                </a:tc>
                <a:tc>
                  <a:txBody>
                    <a:bodyPr/>
                    <a:lstStyle/>
                    <a:p>
                      <a:r>
                        <a:rPr lang="zh-CN" altLang="en-US" dirty="0"/>
                        <a:t>浏览器</a:t>
                      </a:r>
                    </a:p>
                  </a:txBody>
                  <a:tcPr/>
                </a:tc>
                <a:extLst>
                  <a:ext uri="{0D108BD9-81ED-4DB2-BD59-A6C34878D82A}">
                    <a16:rowId xmlns:a16="http://schemas.microsoft.com/office/drawing/2014/main" val="3898258822"/>
                  </a:ext>
                </a:extLst>
              </a:tr>
              <a:tr h="370840">
                <a:tc>
                  <a:txBody>
                    <a:bodyPr/>
                    <a:lstStyle/>
                    <a:p>
                      <a:endParaRPr lang="zh-CN" altLang="en-US"/>
                    </a:p>
                  </a:txBody>
                  <a:tcPr/>
                </a:tc>
                <a:tc>
                  <a:txBody>
                    <a:bodyPr/>
                    <a:lstStyle/>
                    <a:p>
                      <a:r>
                        <a:rPr lang="en-US" altLang="zh-CN" dirty="0"/>
                        <a:t>IIS</a:t>
                      </a:r>
                      <a:endParaRPr lang="zh-CN" altLang="en-US" dirty="0"/>
                    </a:p>
                  </a:txBody>
                  <a:tcPr/>
                </a:tc>
                <a:tc>
                  <a:txBody>
                    <a:bodyPr/>
                    <a:lstStyle/>
                    <a:p>
                      <a:r>
                        <a:rPr lang="en-US" altLang="zh-CN" dirty="0"/>
                        <a:t>win10</a:t>
                      </a:r>
                      <a:endParaRPr lang="zh-CN" altLang="en-US" dirty="0"/>
                    </a:p>
                  </a:txBody>
                  <a:tcPr/>
                </a:tc>
                <a:tc>
                  <a:txBody>
                    <a:bodyPr/>
                    <a:lstStyle/>
                    <a:p>
                      <a:r>
                        <a:rPr lang="zh-CN" altLang="en-US" dirty="0"/>
                        <a:t>无</a:t>
                      </a:r>
                    </a:p>
                  </a:txBody>
                  <a:tcPr/>
                </a:tc>
                <a:tc>
                  <a:txBody>
                    <a:bodyPr/>
                    <a:lstStyle/>
                    <a:p>
                      <a:r>
                        <a:rPr lang="en-US" altLang="zh-CN" dirty="0"/>
                        <a:t>IE11</a:t>
                      </a:r>
                      <a:endParaRPr lang="zh-CN" altLang="en-US" dirty="0"/>
                    </a:p>
                  </a:txBody>
                  <a:tcPr/>
                </a:tc>
                <a:extLst>
                  <a:ext uri="{0D108BD9-81ED-4DB2-BD59-A6C34878D82A}">
                    <a16:rowId xmlns:a16="http://schemas.microsoft.com/office/drawing/2014/main" val="373017161"/>
                  </a:ext>
                </a:extLst>
              </a:tr>
              <a:tr h="370840">
                <a:tc>
                  <a:txBody>
                    <a:bodyPr/>
                    <a:lstStyle/>
                    <a:p>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IIS</a:t>
                      </a:r>
                      <a:endParaRPr lang="zh-CN" altLang="en-US" dirty="0"/>
                    </a:p>
                  </a:txBody>
                  <a:tcPr/>
                </a:tc>
                <a:tc>
                  <a:txBody>
                    <a:bodyPr/>
                    <a:lstStyle/>
                    <a:p>
                      <a:r>
                        <a:rPr lang="en-US" altLang="zh-CN" dirty="0"/>
                        <a:t>Linux</a:t>
                      </a:r>
                      <a:endParaRPr lang="zh-CN" altLang="en-US" dirty="0"/>
                    </a:p>
                  </a:txBody>
                  <a:tcPr/>
                </a:tc>
                <a:tc>
                  <a:txBody>
                    <a:bodyPr/>
                    <a:lstStyle/>
                    <a:p>
                      <a:r>
                        <a:rPr lang="zh-CN" altLang="en-US" dirty="0"/>
                        <a:t>微信插件</a:t>
                      </a:r>
                    </a:p>
                  </a:txBody>
                  <a:tcPr/>
                </a:tc>
                <a:tc>
                  <a:txBody>
                    <a:bodyPr/>
                    <a:lstStyle/>
                    <a:p>
                      <a:r>
                        <a:rPr lang="en-US" altLang="zh-CN" dirty="0"/>
                        <a:t>Chrome</a:t>
                      </a:r>
                      <a:endParaRPr lang="zh-CN" altLang="en-US" dirty="0"/>
                    </a:p>
                  </a:txBody>
                  <a:tcPr/>
                </a:tc>
                <a:extLst>
                  <a:ext uri="{0D108BD9-81ED-4DB2-BD59-A6C34878D82A}">
                    <a16:rowId xmlns:a16="http://schemas.microsoft.com/office/drawing/2014/main" val="4175453519"/>
                  </a:ext>
                </a:extLst>
              </a:tr>
              <a:tr h="370840">
                <a:tc>
                  <a:txBody>
                    <a:bodyPr/>
                    <a:lstStyle/>
                    <a:p>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IIS</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826640309"/>
                  </a:ext>
                </a:extLst>
              </a:tr>
              <a:tr h="370840">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669362657"/>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299172341"/>
                  </a:ext>
                </a:extLst>
              </a:tr>
              <a:tr h="18542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1316834985"/>
                  </a:ext>
                </a:extLst>
              </a:tr>
              <a:tr h="18542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4116067777"/>
                  </a:ext>
                </a:extLst>
              </a:tr>
              <a:tr h="18542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51272625"/>
                  </a:ext>
                </a:extLst>
              </a:tr>
              <a:tr h="185420">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113626447"/>
                  </a:ext>
                </a:extLst>
              </a:tr>
            </a:tbl>
          </a:graphicData>
        </a:graphic>
      </p:graphicFrame>
      <p:pic>
        <p:nvPicPr>
          <p:cNvPr id="9" name="图片 8">
            <a:extLst>
              <a:ext uri="{FF2B5EF4-FFF2-40B4-BE49-F238E27FC236}">
                <a16:creationId xmlns:a16="http://schemas.microsoft.com/office/drawing/2014/main" id="{A7363049-5438-42F7-B79A-0BE475B52033}"/>
              </a:ext>
            </a:extLst>
          </p:cNvPr>
          <p:cNvPicPr>
            <a:picLocks noChangeAspect="1"/>
          </p:cNvPicPr>
          <p:nvPr/>
        </p:nvPicPr>
        <p:blipFill>
          <a:blip r:embed="rId3"/>
          <a:stretch>
            <a:fillRect/>
          </a:stretch>
        </p:blipFill>
        <p:spPr>
          <a:xfrm>
            <a:off x="4320487" y="1369367"/>
            <a:ext cx="1861238" cy="3248498"/>
          </a:xfrm>
          <a:prstGeom prst="rect">
            <a:avLst/>
          </a:prstGeom>
        </p:spPr>
      </p:pic>
    </p:spTree>
    <p:extLst>
      <p:ext uri="{BB962C8B-B14F-4D97-AF65-F5344CB8AC3E}">
        <p14:creationId xmlns:p14="http://schemas.microsoft.com/office/powerpoint/2010/main" val="90242927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5216EA20-43BD-4F2F-9ABB-383332EA819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White box testing—</a:t>
            </a:r>
            <a:r>
              <a:rPr lang="zh-CN" altLang="en-US" sz="3600" dirty="0">
                <a:solidFill>
                  <a:schemeClr val="bg1"/>
                </a:solidFill>
              </a:rPr>
              <a:t>白盒测试法</a:t>
            </a:r>
            <a:endParaRPr lang="zh-CN" altLang="en-US" sz="3600" dirty="0">
              <a:solidFill>
                <a:schemeClr val="bg1"/>
              </a:solidFill>
              <a:latin typeface="Times New Roman" pitchFamily="18" charset="0"/>
              <a:sym typeface="Times New Roman" pitchFamily="18" charset="0"/>
            </a:endParaRPr>
          </a:p>
        </p:txBody>
      </p:sp>
      <p:sp>
        <p:nvSpPr>
          <p:cNvPr id="3" name="矩形 2">
            <a:extLst>
              <a:ext uri="{FF2B5EF4-FFF2-40B4-BE49-F238E27FC236}">
                <a16:creationId xmlns:a16="http://schemas.microsoft.com/office/drawing/2014/main" id="{8FBC23F5-1B26-4374-B256-A8EC3B64094C}"/>
              </a:ext>
            </a:extLst>
          </p:cNvPr>
          <p:cNvSpPr/>
          <p:nvPr/>
        </p:nvSpPr>
        <p:spPr>
          <a:xfrm>
            <a:off x="96821" y="1369367"/>
            <a:ext cx="11553547" cy="2806025"/>
          </a:xfrm>
          <a:prstGeom prst="rect">
            <a:avLst/>
          </a:prstGeom>
        </p:spPr>
        <p:txBody>
          <a:bodyPr wrap="square">
            <a:spAutoFit/>
          </a:bodyPr>
          <a:lstStyle/>
          <a:p>
            <a:pPr marL="342900" indent="-342900">
              <a:lnSpc>
                <a:spcPct val="150000"/>
              </a:lnSpc>
              <a:buFont typeface="Wingdings" panose="05000000000000000000" pitchFamily="2" charset="2"/>
              <a:buChar char="n"/>
            </a:pPr>
            <a:r>
              <a:rPr lang="zh-CN" altLang="en-US" sz="2400" dirty="0">
                <a:solidFill>
                  <a:srgbClr val="C00000"/>
                </a:solidFill>
                <a:latin typeface="arial" panose="020B0604020202020204" pitchFamily="34" charset="0"/>
              </a:rPr>
              <a:t>又称透明盒测试、结构测试。</a:t>
            </a:r>
            <a:endParaRPr lang="en-US" altLang="zh-CN" sz="2400" dirty="0">
              <a:solidFill>
                <a:schemeClr val="bg1">
                  <a:lumMod val="10000"/>
                </a:schemeClr>
              </a:solidFill>
              <a:latin typeface="arial" panose="020B0604020202020204" pitchFamily="34" charset="0"/>
            </a:endParaRPr>
          </a:p>
          <a:p>
            <a:pPr marL="342900" indent="-342900">
              <a:lnSpc>
                <a:spcPct val="150000"/>
              </a:lnSpc>
              <a:buFont typeface="Wingdings" panose="05000000000000000000" pitchFamily="2" charset="2"/>
              <a:buChar char="n"/>
            </a:pPr>
            <a:r>
              <a:rPr lang="zh-CN" altLang="en-US" sz="2400" dirty="0">
                <a:solidFill>
                  <a:schemeClr val="bg1">
                    <a:lumMod val="10000"/>
                  </a:schemeClr>
                </a:solidFill>
                <a:latin typeface="arial" panose="020B0604020202020204" pitchFamily="34" charset="0"/>
              </a:rPr>
              <a:t>测试人员需了解程序内部逻辑结构，从编程语言的角度设计测试用例</a:t>
            </a:r>
            <a:endParaRPr lang="en-US" altLang="zh-CN" sz="2400" dirty="0">
              <a:solidFill>
                <a:schemeClr val="bg1">
                  <a:lumMod val="10000"/>
                </a:schemeClr>
              </a:solidFill>
              <a:latin typeface="arial" panose="020B0604020202020204" pitchFamily="34" charset="0"/>
            </a:endParaRPr>
          </a:p>
          <a:p>
            <a:pPr marL="342900" indent="-342900">
              <a:lnSpc>
                <a:spcPct val="150000"/>
              </a:lnSpc>
              <a:buFont typeface="Wingdings" panose="05000000000000000000" pitchFamily="2" charset="2"/>
              <a:buChar char="n"/>
            </a:pPr>
            <a:r>
              <a:rPr lang="zh-CN" altLang="en-US" sz="2400" dirty="0">
                <a:solidFill>
                  <a:schemeClr val="bg1">
                    <a:lumMod val="10000"/>
                  </a:schemeClr>
                </a:solidFill>
                <a:latin typeface="arial" panose="020B0604020202020204" pitchFamily="34" charset="0"/>
              </a:rPr>
              <a:t>可用于单元测试、集成测试和系统测试</a:t>
            </a:r>
            <a:endParaRPr lang="en-US" altLang="zh-CN" sz="2400" dirty="0">
              <a:solidFill>
                <a:schemeClr val="bg1">
                  <a:lumMod val="10000"/>
                </a:schemeClr>
              </a:solidFill>
              <a:latin typeface="arial" panose="020B0604020202020204" pitchFamily="34" charset="0"/>
            </a:endParaRPr>
          </a:p>
          <a:p>
            <a:pPr marL="342900" indent="-342900">
              <a:lnSpc>
                <a:spcPct val="150000"/>
              </a:lnSpc>
              <a:buFont typeface="Wingdings" panose="05000000000000000000" pitchFamily="2" charset="2"/>
              <a:buChar char="n"/>
            </a:pPr>
            <a:r>
              <a:rPr lang="zh-CN" altLang="en-US" sz="2400" dirty="0">
                <a:solidFill>
                  <a:schemeClr val="bg1">
                    <a:lumMod val="10000"/>
                  </a:schemeClr>
                </a:solidFill>
                <a:latin typeface="arial" panose="020B0604020202020204" pitchFamily="34" charset="0"/>
              </a:rPr>
              <a:t>白盒测试的测试方法有代码检查法、静态结构分析法、静态质量度量法、逻辑覆盖法、基本路径测试法、域测试、符号测试、</a:t>
            </a:r>
            <a:r>
              <a:rPr lang="en-US" altLang="zh-CN" sz="2400" dirty="0">
                <a:solidFill>
                  <a:schemeClr val="bg1">
                    <a:lumMod val="10000"/>
                  </a:schemeClr>
                </a:solidFill>
                <a:latin typeface="arial" panose="020B0604020202020204" pitchFamily="34" charset="0"/>
              </a:rPr>
              <a:t>Z</a:t>
            </a:r>
            <a:r>
              <a:rPr lang="zh-CN" altLang="en-US" sz="2400" dirty="0">
                <a:solidFill>
                  <a:schemeClr val="bg1">
                    <a:lumMod val="10000"/>
                  </a:schemeClr>
                </a:solidFill>
                <a:latin typeface="arial" panose="020B0604020202020204" pitchFamily="34" charset="0"/>
              </a:rPr>
              <a:t>路径覆盖、程序变异</a:t>
            </a:r>
          </a:p>
        </p:txBody>
      </p:sp>
    </p:spTree>
    <p:extLst>
      <p:ext uri="{BB962C8B-B14F-4D97-AF65-F5344CB8AC3E}">
        <p14:creationId xmlns:p14="http://schemas.microsoft.com/office/powerpoint/2010/main" val="44356457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5216EA20-43BD-4F2F-9ABB-383332EA819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Logic coverage testing——</a:t>
            </a:r>
            <a:r>
              <a:rPr lang="zh-CN" altLang="en-US" sz="3600" dirty="0">
                <a:solidFill>
                  <a:schemeClr val="bg1"/>
                </a:solidFill>
              </a:rPr>
              <a:t>逻辑覆盖法</a:t>
            </a:r>
            <a:endParaRPr lang="zh-CN" altLang="en-US" sz="3600" dirty="0">
              <a:solidFill>
                <a:schemeClr val="bg1"/>
              </a:solidFill>
              <a:latin typeface="Times New Roman" pitchFamily="18" charset="0"/>
              <a:sym typeface="Times New Roman" pitchFamily="18" charset="0"/>
            </a:endParaRPr>
          </a:p>
        </p:txBody>
      </p:sp>
      <p:sp>
        <p:nvSpPr>
          <p:cNvPr id="3" name="矩形 2">
            <a:extLst>
              <a:ext uri="{FF2B5EF4-FFF2-40B4-BE49-F238E27FC236}">
                <a16:creationId xmlns:a16="http://schemas.microsoft.com/office/drawing/2014/main" id="{E022139B-5384-4EBE-84F3-65FEB4088D8F}"/>
              </a:ext>
            </a:extLst>
          </p:cNvPr>
          <p:cNvSpPr/>
          <p:nvPr/>
        </p:nvSpPr>
        <p:spPr>
          <a:xfrm>
            <a:off x="140524" y="1486555"/>
            <a:ext cx="9623147" cy="523220"/>
          </a:xfrm>
          <a:prstGeom prst="rect">
            <a:avLst/>
          </a:prstGeom>
        </p:spPr>
        <p:txBody>
          <a:bodyPr wrap="none">
            <a:spAutoFit/>
          </a:bodyPr>
          <a:lstStyle/>
          <a:p>
            <a:pPr marL="457200" indent="-457200">
              <a:buFont typeface="Wingdings" panose="05000000000000000000" pitchFamily="2" charset="2"/>
              <a:buChar char="n"/>
            </a:pPr>
            <a:r>
              <a:rPr lang="zh-CN" altLang="en-US" sz="2800" dirty="0">
                <a:solidFill>
                  <a:srgbClr val="333333"/>
                </a:solidFill>
                <a:latin typeface="arial" panose="020B0604020202020204" pitchFamily="34" charset="0"/>
              </a:rPr>
              <a:t>逻辑覆盖是通过对程序逻辑结构的遍历实现程序的覆盖。</a:t>
            </a:r>
            <a:endParaRPr lang="zh-CN" altLang="en-US" sz="2800" dirty="0"/>
          </a:p>
        </p:txBody>
      </p:sp>
      <p:sp>
        <p:nvSpPr>
          <p:cNvPr id="6" name="矩形 5">
            <a:extLst>
              <a:ext uri="{FF2B5EF4-FFF2-40B4-BE49-F238E27FC236}">
                <a16:creationId xmlns:a16="http://schemas.microsoft.com/office/drawing/2014/main" id="{1BCBADC3-D4A9-4A16-B13E-AC1BF472EDA4}"/>
              </a:ext>
            </a:extLst>
          </p:cNvPr>
          <p:cNvSpPr/>
          <p:nvPr/>
        </p:nvSpPr>
        <p:spPr>
          <a:xfrm>
            <a:off x="633273" y="2162770"/>
            <a:ext cx="9940031" cy="4093428"/>
          </a:xfrm>
          <a:prstGeom prst="rect">
            <a:avLst/>
          </a:prstGeom>
        </p:spPr>
        <p:txBody>
          <a:bodyPr wrap="square">
            <a:spAutoFit/>
          </a:bodyPr>
          <a:lstStyle/>
          <a:p>
            <a:r>
              <a:rPr lang="zh-CN" altLang="en-US" sz="2000" dirty="0">
                <a:solidFill>
                  <a:schemeClr val="bg1">
                    <a:lumMod val="10000"/>
                  </a:schemeClr>
                </a:solidFill>
                <a:latin typeface="+mn-ea"/>
              </a:rPr>
              <a:t>根据覆盖目标的不同和覆盖源程序语句的详尽程度，逻辑覆盖又可分为：</a:t>
            </a:r>
            <a:endParaRPr lang="en-US" altLang="zh-CN" sz="2000" dirty="0">
              <a:solidFill>
                <a:schemeClr val="bg1">
                  <a:lumMod val="10000"/>
                </a:schemeClr>
              </a:solidFill>
              <a:latin typeface="+mn-ea"/>
            </a:endParaRPr>
          </a:p>
          <a:p>
            <a:pPr marL="342900" indent="-342900">
              <a:buFont typeface="Wingdings" panose="05000000000000000000" pitchFamily="2" charset="2"/>
              <a:buChar char="p"/>
            </a:pPr>
            <a:r>
              <a:rPr lang="zh-CN" altLang="en-US" sz="2000" dirty="0">
                <a:solidFill>
                  <a:schemeClr val="bg1">
                    <a:lumMod val="10000"/>
                  </a:schemeClr>
                </a:solidFill>
                <a:latin typeface="+mn-ea"/>
              </a:rPr>
              <a:t>语句覆盖</a:t>
            </a:r>
            <a:endParaRPr lang="en-US" altLang="zh-CN" sz="2000" dirty="0">
              <a:solidFill>
                <a:schemeClr val="bg1">
                  <a:lumMod val="10000"/>
                </a:schemeClr>
              </a:solidFill>
              <a:latin typeface="+mn-ea"/>
            </a:endParaRPr>
          </a:p>
          <a:p>
            <a:pPr marL="342900" indent="-342900">
              <a:buFont typeface="Wingdings" panose="05000000000000000000" pitchFamily="2" charset="2"/>
              <a:buChar char="p"/>
            </a:pPr>
            <a:r>
              <a:rPr lang="zh-CN" altLang="en-US" sz="2000" dirty="0">
                <a:solidFill>
                  <a:schemeClr val="bg1">
                    <a:lumMod val="10000"/>
                  </a:schemeClr>
                </a:solidFill>
                <a:latin typeface="+mn-ea"/>
              </a:rPr>
              <a:t>判定覆盖</a:t>
            </a:r>
            <a:endParaRPr lang="en-US" altLang="zh-CN" sz="2000" dirty="0">
              <a:solidFill>
                <a:schemeClr val="bg1">
                  <a:lumMod val="10000"/>
                </a:schemeClr>
              </a:solidFill>
              <a:latin typeface="+mn-ea"/>
            </a:endParaRPr>
          </a:p>
          <a:p>
            <a:pPr marL="342900" indent="-342900">
              <a:buFont typeface="Wingdings" panose="05000000000000000000" pitchFamily="2" charset="2"/>
              <a:buChar char="p"/>
            </a:pPr>
            <a:r>
              <a:rPr lang="zh-CN" altLang="en-US" sz="2000" dirty="0">
                <a:solidFill>
                  <a:schemeClr val="bg1">
                    <a:lumMod val="10000"/>
                  </a:schemeClr>
                </a:solidFill>
                <a:latin typeface="+mn-ea"/>
              </a:rPr>
              <a:t>条件覆盖</a:t>
            </a:r>
            <a:endParaRPr lang="en-US" altLang="zh-CN" sz="2000" dirty="0">
              <a:solidFill>
                <a:schemeClr val="bg1">
                  <a:lumMod val="10000"/>
                </a:schemeClr>
              </a:solidFill>
              <a:latin typeface="+mn-ea"/>
            </a:endParaRPr>
          </a:p>
          <a:p>
            <a:pPr marL="342900" indent="-342900">
              <a:buFont typeface="Wingdings" panose="05000000000000000000" pitchFamily="2" charset="2"/>
              <a:buChar char="p"/>
            </a:pPr>
            <a:r>
              <a:rPr lang="zh-CN" altLang="en-US" sz="2000" dirty="0">
                <a:solidFill>
                  <a:schemeClr val="bg1">
                    <a:lumMod val="10000"/>
                  </a:schemeClr>
                </a:solidFill>
                <a:latin typeface="+mn-ea"/>
              </a:rPr>
              <a:t>条件</a:t>
            </a:r>
            <a:r>
              <a:rPr lang="en-US" altLang="zh-CN" sz="2000" dirty="0">
                <a:solidFill>
                  <a:schemeClr val="bg1">
                    <a:lumMod val="10000"/>
                  </a:schemeClr>
                </a:solidFill>
                <a:latin typeface="+mn-ea"/>
              </a:rPr>
              <a:t>/</a:t>
            </a:r>
            <a:r>
              <a:rPr lang="zh-CN" altLang="en-US" sz="2000" dirty="0">
                <a:solidFill>
                  <a:schemeClr val="bg1">
                    <a:lumMod val="10000"/>
                  </a:schemeClr>
                </a:solidFill>
                <a:latin typeface="+mn-ea"/>
              </a:rPr>
              <a:t>判定覆盖</a:t>
            </a:r>
            <a:endParaRPr lang="en-US" altLang="zh-CN" sz="2000" dirty="0">
              <a:solidFill>
                <a:schemeClr val="bg1">
                  <a:lumMod val="10000"/>
                </a:schemeClr>
              </a:solidFill>
              <a:latin typeface="+mn-ea"/>
            </a:endParaRPr>
          </a:p>
          <a:p>
            <a:pPr marL="342900" indent="-342900">
              <a:buFont typeface="Wingdings" panose="05000000000000000000" pitchFamily="2" charset="2"/>
              <a:buChar char="p"/>
            </a:pPr>
            <a:r>
              <a:rPr lang="zh-CN" altLang="en-US" sz="2000" dirty="0">
                <a:solidFill>
                  <a:schemeClr val="bg1">
                    <a:lumMod val="10000"/>
                  </a:schemeClr>
                </a:solidFill>
                <a:latin typeface="+mn-ea"/>
              </a:rPr>
              <a:t>条件组合覆盖</a:t>
            </a:r>
            <a:endParaRPr lang="en-US" altLang="zh-CN" sz="2000" dirty="0">
              <a:solidFill>
                <a:schemeClr val="bg1">
                  <a:lumMod val="10000"/>
                </a:schemeClr>
              </a:solidFill>
              <a:latin typeface="+mn-ea"/>
            </a:endParaRPr>
          </a:p>
          <a:p>
            <a:pPr marL="342900" indent="-342900">
              <a:buFont typeface="Wingdings" panose="05000000000000000000" pitchFamily="2" charset="2"/>
              <a:buChar char="p"/>
            </a:pPr>
            <a:r>
              <a:rPr lang="zh-CN" altLang="en-US" sz="2000" dirty="0">
                <a:solidFill>
                  <a:schemeClr val="bg1">
                    <a:lumMod val="10000"/>
                  </a:schemeClr>
                </a:solidFill>
                <a:latin typeface="+mn-ea"/>
              </a:rPr>
              <a:t>多条件覆盖</a:t>
            </a:r>
            <a:endParaRPr lang="en-US" altLang="zh-CN" sz="2000" dirty="0">
              <a:solidFill>
                <a:schemeClr val="bg1">
                  <a:lumMod val="10000"/>
                </a:schemeClr>
              </a:solidFill>
              <a:latin typeface="+mn-ea"/>
            </a:endParaRPr>
          </a:p>
          <a:p>
            <a:pPr marL="342900" indent="-342900">
              <a:buFont typeface="Wingdings" panose="05000000000000000000" pitchFamily="2" charset="2"/>
              <a:buChar char="p"/>
            </a:pPr>
            <a:r>
              <a:rPr lang="zh-CN" altLang="en-US" sz="2000" dirty="0">
                <a:solidFill>
                  <a:schemeClr val="bg1">
                    <a:lumMod val="10000"/>
                  </a:schemeClr>
                </a:solidFill>
                <a:latin typeface="+mn-ea"/>
              </a:rPr>
              <a:t>修正判定条件覆盖</a:t>
            </a:r>
            <a:endParaRPr lang="en-US" altLang="zh-CN" sz="2000" dirty="0">
              <a:solidFill>
                <a:schemeClr val="bg1">
                  <a:lumMod val="10000"/>
                </a:schemeClr>
              </a:solidFill>
              <a:latin typeface="+mn-ea"/>
            </a:endParaRPr>
          </a:p>
          <a:p>
            <a:pPr marL="342900" indent="-342900">
              <a:buFont typeface="Wingdings" panose="05000000000000000000" pitchFamily="2" charset="2"/>
              <a:buChar char="p"/>
            </a:pPr>
            <a:r>
              <a:rPr lang="zh-CN" altLang="en-US" sz="2000" dirty="0">
                <a:solidFill>
                  <a:schemeClr val="bg1">
                    <a:lumMod val="10000"/>
                  </a:schemeClr>
                </a:solidFill>
                <a:latin typeface="+mn-ea"/>
              </a:rPr>
              <a:t>点覆盖</a:t>
            </a:r>
            <a:endParaRPr lang="en-US" altLang="zh-CN" sz="2000" dirty="0">
              <a:solidFill>
                <a:schemeClr val="bg1">
                  <a:lumMod val="10000"/>
                </a:schemeClr>
              </a:solidFill>
              <a:latin typeface="+mn-ea"/>
            </a:endParaRPr>
          </a:p>
          <a:p>
            <a:pPr marL="342900" indent="-342900">
              <a:buFont typeface="Wingdings" panose="05000000000000000000" pitchFamily="2" charset="2"/>
              <a:buChar char="p"/>
            </a:pPr>
            <a:r>
              <a:rPr lang="zh-CN" altLang="en-US" sz="2000" dirty="0">
                <a:solidFill>
                  <a:schemeClr val="bg1">
                    <a:lumMod val="10000"/>
                  </a:schemeClr>
                </a:solidFill>
                <a:latin typeface="+mn-ea"/>
              </a:rPr>
              <a:t>边覆盖</a:t>
            </a:r>
            <a:endParaRPr lang="en-US" altLang="zh-CN" sz="2000" dirty="0">
              <a:solidFill>
                <a:schemeClr val="bg1">
                  <a:lumMod val="10000"/>
                </a:schemeClr>
              </a:solidFill>
              <a:latin typeface="+mn-ea"/>
            </a:endParaRPr>
          </a:p>
          <a:p>
            <a:pPr marL="342900" indent="-342900">
              <a:buFont typeface="Wingdings" panose="05000000000000000000" pitchFamily="2" charset="2"/>
              <a:buChar char="p"/>
            </a:pPr>
            <a:r>
              <a:rPr lang="zh-CN" altLang="en-US" sz="2000" dirty="0">
                <a:solidFill>
                  <a:schemeClr val="bg1">
                    <a:lumMod val="10000"/>
                  </a:schemeClr>
                </a:solidFill>
                <a:latin typeface="+mn-ea"/>
              </a:rPr>
              <a:t>路径覆盖</a:t>
            </a:r>
            <a:endParaRPr lang="en-US" altLang="zh-CN" sz="2000" dirty="0">
              <a:solidFill>
                <a:schemeClr val="bg1">
                  <a:lumMod val="10000"/>
                </a:schemeClr>
              </a:solidFill>
              <a:latin typeface="+mn-ea"/>
            </a:endParaRPr>
          </a:p>
          <a:p>
            <a:pPr marL="342900" indent="-342900">
              <a:buFont typeface="Wingdings" panose="05000000000000000000" pitchFamily="2" charset="2"/>
              <a:buChar char="p"/>
            </a:pPr>
            <a:endParaRPr lang="en-US" altLang="zh-CN" sz="2000" dirty="0">
              <a:solidFill>
                <a:schemeClr val="bg1">
                  <a:lumMod val="10000"/>
                </a:schemeClr>
              </a:solidFill>
            </a:endParaRPr>
          </a:p>
          <a:p>
            <a:r>
              <a:rPr lang="zh-CN" altLang="en-US" sz="2000" dirty="0">
                <a:solidFill>
                  <a:srgbClr val="C00000"/>
                </a:solidFill>
              </a:rPr>
              <a:t>几种逻辑覆盖标准发现错误的能力呈由弱至强的变化</a:t>
            </a:r>
          </a:p>
        </p:txBody>
      </p:sp>
    </p:spTree>
    <p:extLst>
      <p:ext uri="{BB962C8B-B14F-4D97-AF65-F5344CB8AC3E}">
        <p14:creationId xmlns:p14="http://schemas.microsoft.com/office/powerpoint/2010/main" val="375994339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5216EA20-43BD-4F2F-9ABB-383332EA819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statement coverage—</a:t>
            </a:r>
            <a:r>
              <a:rPr lang="zh-CN" altLang="en-US" sz="3600" dirty="0">
                <a:solidFill>
                  <a:schemeClr val="bg1"/>
                </a:solidFill>
              </a:rPr>
              <a:t>语句覆盖</a:t>
            </a:r>
            <a:endParaRPr lang="zh-CN" altLang="en-US" sz="3600" dirty="0">
              <a:solidFill>
                <a:schemeClr val="bg1"/>
              </a:solidFill>
              <a:latin typeface="Times New Roman" pitchFamily="18" charset="0"/>
              <a:sym typeface="Times New Roman" pitchFamily="18" charset="0"/>
            </a:endParaRPr>
          </a:p>
        </p:txBody>
      </p:sp>
      <p:sp>
        <p:nvSpPr>
          <p:cNvPr id="3" name="矩形 2">
            <a:extLst>
              <a:ext uri="{FF2B5EF4-FFF2-40B4-BE49-F238E27FC236}">
                <a16:creationId xmlns:a16="http://schemas.microsoft.com/office/drawing/2014/main" id="{02ABFF83-A102-493A-B20B-B15C3C2A917D}"/>
              </a:ext>
            </a:extLst>
          </p:cNvPr>
          <p:cNvSpPr/>
          <p:nvPr/>
        </p:nvSpPr>
        <p:spPr>
          <a:xfrm>
            <a:off x="140524" y="1486555"/>
            <a:ext cx="11448968" cy="523220"/>
          </a:xfrm>
          <a:prstGeom prst="rect">
            <a:avLst/>
          </a:prstGeom>
        </p:spPr>
        <p:txBody>
          <a:bodyPr wrap="none">
            <a:spAutoFit/>
          </a:bodyPr>
          <a:lstStyle/>
          <a:p>
            <a:pPr marL="457200" indent="-457200">
              <a:buFont typeface="Wingdings" panose="05000000000000000000" pitchFamily="2" charset="2"/>
              <a:buChar char="n"/>
            </a:pPr>
            <a:r>
              <a:rPr lang="zh-CN" altLang="en-US" sz="2800" dirty="0">
                <a:solidFill>
                  <a:srgbClr val="333333"/>
                </a:solidFill>
                <a:latin typeface="arial" panose="020B0604020202020204" pitchFamily="34" charset="0"/>
              </a:rPr>
              <a:t>语句覆盖（</a:t>
            </a:r>
            <a:r>
              <a:rPr lang="en-US" altLang="zh-CN" sz="2800" dirty="0">
                <a:solidFill>
                  <a:srgbClr val="333333"/>
                </a:solidFill>
                <a:latin typeface="arial" panose="020B0604020202020204" pitchFamily="34" charset="0"/>
              </a:rPr>
              <a:t>statement coverage</a:t>
            </a:r>
            <a:r>
              <a:rPr lang="zh-CN" altLang="en-US" sz="2800" dirty="0">
                <a:solidFill>
                  <a:srgbClr val="333333"/>
                </a:solidFill>
                <a:latin typeface="arial" panose="020B0604020202020204" pitchFamily="34" charset="0"/>
              </a:rPr>
              <a:t>）：</a:t>
            </a:r>
            <a:r>
              <a:rPr lang="zh-CN" altLang="en-US" sz="2000" dirty="0"/>
              <a:t>程序里的每条</a:t>
            </a:r>
            <a:r>
              <a:rPr lang="zh-CN" altLang="en-US" sz="2000" dirty="0">
                <a:solidFill>
                  <a:srgbClr val="C00000"/>
                </a:solidFill>
              </a:rPr>
              <a:t>可执行的语句</a:t>
            </a:r>
            <a:r>
              <a:rPr lang="zh-CN" altLang="en-US" sz="2000" dirty="0"/>
              <a:t>都要至少执行一次</a:t>
            </a:r>
          </a:p>
        </p:txBody>
      </p:sp>
      <p:sp>
        <p:nvSpPr>
          <p:cNvPr id="4" name="矩形 3">
            <a:extLst>
              <a:ext uri="{FF2B5EF4-FFF2-40B4-BE49-F238E27FC236}">
                <a16:creationId xmlns:a16="http://schemas.microsoft.com/office/drawing/2014/main" id="{C572ED6C-26DE-463B-9D17-32F9EBB1BA07}"/>
              </a:ext>
            </a:extLst>
          </p:cNvPr>
          <p:cNvSpPr/>
          <p:nvPr/>
        </p:nvSpPr>
        <p:spPr>
          <a:xfrm>
            <a:off x="389100" y="2167116"/>
            <a:ext cx="3619902" cy="1261884"/>
          </a:xfrm>
          <a:prstGeom prst="rect">
            <a:avLst/>
          </a:prstGeom>
        </p:spPr>
        <p:txBody>
          <a:bodyPr wrap="none">
            <a:spAutoFit/>
          </a:bodyPr>
          <a:lstStyle/>
          <a:p>
            <a:r>
              <a:rPr lang="en-US" altLang="zh-CN" sz="2800" dirty="0">
                <a:solidFill>
                  <a:srgbClr val="333333"/>
                </a:solidFill>
                <a:latin typeface="arial" panose="020B0604020202020204" pitchFamily="34" charset="0"/>
              </a:rPr>
              <a:t>if(a&gt;1 &amp;&amp; b==0)  x=a;</a:t>
            </a:r>
          </a:p>
          <a:p>
            <a:r>
              <a:rPr lang="en-US" altLang="zh-CN" sz="2800" dirty="0">
                <a:solidFill>
                  <a:srgbClr val="333333"/>
                </a:solidFill>
                <a:latin typeface="arial" panose="020B0604020202020204" pitchFamily="34" charset="0"/>
              </a:rPr>
              <a:t>if(a==2 || x&gt;1) x =b;</a:t>
            </a:r>
          </a:p>
          <a:p>
            <a:endParaRPr lang="zh-CN" altLang="en-US" sz="2000" dirty="0"/>
          </a:p>
        </p:txBody>
      </p:sp>
      <p:sp>
        <p:nvSpPr>
          <p:cNvPr id="6" name="矩形 5">
            <a:extLst>
              <a:ext uri="{FF2B5EF4-FFF2-40B4-BE49-F238E27FC236}">
                <a16:creationId xmlns:a16="http://schemas.microsoft.com/office/drawing/2014/main" id="{09A4357A-F030-4315-9541-7434C3A2D44A}"/>
              </a:ext>
            </a:extLst>
          </p:cNvPr>
          <p:cNvSpPr/>
          <p:nvPr/>
        </p:nvSpPr>
        <p:spPr>
          <a:xfrm>
            <a:off x="1543198" y="4111380"/>
            <a:ext cx="2393604" cy="830997"/>
          </a:xfrm>
          <a:prstGeom prst="rect">
            <a:avLst/>
          </a:prstGeom>
        </p:spPr>
        <p:txBody>
          <a:bodyPr wrap="none">
            <a:spAutoFit/>
          </a:bodyPr>
          <a:lstStyle/>
          <a:p>
            <a:r>
              <a:rPr lang="en-US" altLang="zh-CN" sz="2800" dirty="0">
                <a:solidFill>
                  <a:srgbClr val="333333"/>
                </a:solidFill>
                <a:latin typeface="arial" panose="020B0604020202020204" pitchFamily="34" charset="0"/>
              </a:rPr>
              <a:t>a=2  b=0  x=3</a:t>
            </a:r>
          </a:p>
          <a:p>
            <a:endParaRPr lang="zh-CN" altLang="en-US" sz="2000" dirty="0"/>
          </a:p>
        </p:txBody>
      </p:sp>
      <p:pic>
        <p:nvPicPr>
          <p:cNvPr id="2" name="图片 1">
            <a:extLst>
              <a:ext uri="{FF2B5EF4-FFF2-40B4-BE49-F238E27FC236}">
                <a16:creationId xmlns:a16="http://schemas.microsoft.com/office/drawing/2014/main" id="{71102A9B-E9A6-4193-B082-02C9DCB31590}"/>
              </a:ext>
            </a:extLst>
          </p:cNvPr>
          <p:cNvPicPr>
            <a:picLocks noChangeAspect="1"/>
          </p:cNvPicPr>
          <p:nvPr/>
        </p:nvPicPr>
        <p:blipFill>
          <a:blip r:embed="rId3"/>
          <a:stretch>
            <a:fillRect/>
          </a:stretch>
        </p:blipFill>
        <p:spPr>
          <a:xfrm>
            <a:off x="4989976" y="2167116"/>
            <a:ext cx="2499577" cy="3688400"/>
          </a:xfrm>
          <a:prstGeom prst="rect">
            <a:avLst/>
          </a:prstGeom>
        </p:spPr>
      </p:pic>
    </p:spTree>
    <p:extLst>
      <p:ext uri="{BB962C8B-B14F-4D97-AF65-F5344CB8AC3E}">
        <p14:creationId xmlns:p14="http://schemas.microsoft.com/office/powerpoint/2010/main" val="152944672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5" name="Subtitle 8"/>
          <p:cNvSpPr>
            <a:spLocks noChangeArrowheads="1"/>
          </p:cNvSpPr>
          <p:nvPr/>
        </p:nvSpPr>
        <p:spPr bwMode="auto">
          <a:xfrm>
            <a:off x="289499" y="1308878"/>
            <a:ext cx="11826301" cy="2251067"/>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n"/>
            </a:pPr>
            <a:r>
              <a:rPr lang="zh-CN" altLang="en-US" sz="2800" dirty="0">
                <a:solidFill>
                  <a:srgbClr val="C00000"/>
                </a:solidFill>
              </a:rPr>
              <a:t>编制产品说明书的必要性</a:t>
            </a:r>
            <a:endParaRPr lang="en-US" altLang="zh-CN" sz="2800" dirty="0">
              <a:solidFill>
                <a:srgbClr val="C00000"/>
              </a:solidFill>
            </a:endParaRPr>
          </a:p>
          <a:p>
            <a:pPr marL="457200" indent="-457200" defTabSz="457200" fontAlgn="base">
              <a:spcBef>
                <a:spcPts val="700"/>
              </a:spcBef>
              <a:spcAft>
                <a:spcPct val="0"/>
              </a:spcAft>
              <a:buClr>
                <a:srgbClr val="DD8047"/>
              </a:buClr>
              <a:buSzPct val="60000"/>
              <a:buFont typeface="Wingdings" panose="05000000000000000000" pitchFamily="2" charset="2"/>
              <a:buChar char="p"/>
            </a:pPr>
            <a:r>
              <a:rPr lang="zh-CN" altLang="en-US" sz="2800" b="1" dirty="0">
                <a:solidFill>
                  <a:schemeClr val="bg1">
                    <a:lumMod val="10000"/>
                  </a:schemeClr>
                </a:solidFill>
                <a:latin typeface="仿宋" panose="02010609060101010101" pitchFamily="49" charset="-122"/>
                <a:ea typeface="仿宋" panose="02010609060101010101" pitchFamily="49" charset="-122"/>
                <a:sym typeface="Tw Cen MT"/>
              </a:rPr>
              <a:t>保证最终产品与预期的一致</a:t>
            </a: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a:p>
            <a:pPr marL="457200" indent="-457200" defTabSz="457200" fontAlgn="base">
              <a:spcBef>
                <a:spcPts val="700"/>
              </a:spcBef>
              <a:spcAft>
                <a:spcPct val="0"/>
              </a:spcAft>
              <a:buClr>
                <a:srgbClr val="DD8047"/>
              </a:buClr>
              <a:buSzPct val="60000"/>
              <a:buFont typeface="Wingdings" panose="05000000000000000000" pitchFamily="2" charset="2"/>
              <a:buChar char="p"/>
            </a:pPr>
            <a:r>
              <a:rPr lang="zh-CN" altLang="en-US" sz="2800" b="1" dirty="0">
                <a:solidFill>
                  <a:schemeClr val="bg1">
                    <a:lumMod val="10000"/>
                  </a:schemeClr>
                </a:solidFill>
                <a:latin typeface="仿宋" panose="02010609060101010101" pitchFamily="49" charset="-122"/>
                <a:ea typeface="仿宋" panose="02010609060101010101" pitchFamily="49" charset="-122"/>
                <a:sym typeface="Tw Cen MT"/>
              </a:rPr>
              <a:t>作为测试的重要依据</a:t>
            </a: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a:p>
            <a:pPr marL="457200" indent="-457200" defTabSz="457200" fontAlgn="base">
              <a:spcBef>
                <a:spcPts val="700"/>
              </a:spcBef>
              <a:spcAft>
                <a:spcPct val="0"/>
              </a:spcAft>
              <a:buClr>
                <a:srgbClr val="DD8047"/>
              </a:buClr>
              <a:buSzPct val="60000"/>
              <a:buFont typeface="Wingdings" panose="05000000000000000000" pitchFamily="2" charset="2"/>
              <a:buChar char="p"/>
            </a:pPr>
            <a:r>
              <a:rPr lang="zh-CN" altLang="en-US" sz="2800" b="1" dirty="0">
                <a:solidFill>
                  <a:schemeClr val="bg1">
                    <a:lumMod val="10000"/>
                  </a:schemeClr>
                </a:solidFill>
                <a:latin typeface="仿宋" panose="02010609060101010101" pitchFamily="49" charset="-122"/>
                <a:ea typeface="仿宋" panose="02010609060101010101" pitchFamily="49" charset="-122"/>
                <a:sym typeface="Tw Cen MT"/>
              </a:rPr>
              <a:t>利于提前发现错误</a:t>
            </a: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7647373" cy="811213"/>
          </a:xfrm>
          <a:solidFill>
            <a:schemeClr val="accent1"/>
          </a:solidFill>
        </p:spPr>
        <p:txBody>
          <a:bodyPr anchor="ctr"/>
          <a:lstStyle/>
          <a:p>
            <a:pPr algn="l" eaLnBrk="1" hangingPunct="1"/>
            <a:r>
              <a:rPr lang="en-US" altLang="zh-CN" sz="3600" dirty="0">
                <a:solidFill>
                  <a:schemeClr val="bg1"/>
                </a:solidFill>
              </a:rPr>
              <a:t>Testing the Specification</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289498" y="3662187"/>
            <a:ext cx="11826301" cy="2396154"/>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n"/>
            </a:pPr>
            <a:r>
              <a:rPr lang="zh-CN" altLang="en-US" sz="2800" dirty="0">
                <a:solidFill>
                  <a:srgbClr val="C00000"/>
                </a:solidFill>
              </a:rPr>
              <a:t>对产品说明书进行高级（宏观）审查</a:t>
            </a:r>
            <a:endParaRPr lang="en-US" altLang="zh-CN" sz="2800" dirty="0">
              <a:solidFill>
                <a:srgbClr val="C00000"/>
              </a:solidFill>
            </a:endParaRPr>
          </a:p>
          <a:p>
            <a:pPr marL="457200" indent="-457200" defTabSz="457200" fontAlgn="base">
              <a:spcBef>
                <a:spcPts val="700"/>
              </a:spcBef>
              <a:spcAft>
                <a:spcPct val="0"/>
              </a:spcAft>
              <a:buClr>
                <a:srgbClr val="DD8047"/>
              </a:buClr>
              <a:buSzPct val="60000"/>
              <a:buFont typeface="Wingdings" panose="05000000000000000000" pitchFamily="2" charset="2"/>
              <a:buChar char="p"/>
            </a:pPr>
            <a:r>
              <a:rPr lang="zh-CN" altLang="en-US" sz="2800" b="1" dirty="0">
                <a:solidFill>
                  <a:schemeClr val="bg1">
                    <a:lumMod val="10000"/>
                  </a:schemeClr>
                </a:solidFill>
                <a:latin typeface="仿宋" panose="02010609060101010101" pitchFamily="49" charset="-122"/>
                <a:ea typeface="仿宋" panose="02010609060101010101" pitchFamily="49" charset="-122"/>
                <a:sym typeface="Tw Cen MT"/>
              </a:rPr>
              <a:t>假设自己是客户：了解客户所想</a:t>
            </a: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a:p>
            <a:pPr marL="457200" indent="-457200" defTabSz="457200" fontAlgn="base">
              <a:spcBef>
                <a:spcPts val="700"/>
              </a:spcBef>
              <a:spcAft>
                <a:spcPct val="0"/>
              </a:spcAft>
              <a:buClr>
                <a:srgbClr val="DD8047"/>
              </a:buClr>
              <a:buSzPct val="60000"/>
              <a:buFont typeface="Wingdings" panose="05000000000000000000" pitchFamily="2" charset="2"/>
              <a:buChar char="p"/>
            </a:pPr>
            <a:r>
              <a:rPr lang="zh-CN" altLang="en-US" sz="2800" b="1" dirty="0">
                <a:solidFill>
                  <a:schemeClr val="bg1">
                    <a:lumMod val="10000"/>
                  </a:schemeClr>
                </a:solidFill>
                <a:latin typeface="仿宋" panose="02010609060101010101" pitchFamily="49" charset="-122"/>
                <a:ea typeface="仿宋" panose="02010609060101010101" pitchFamily="49" charset="-122"/>
                <a:sym typeface="Tw Cen MT"/>
              </a:rPr>
              <a:t>研究现有的标准和规范：产品应该应用哪种标准和规范；检查采用的标准是否正确</a:t>
            </a: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a:p>
            <a:pPr marL="457200" indent="-457200" defTabSz="457200" fontAlgn="base">
              <a:spcBef>
                <a:spcPts val="700"/>
              </a:spcBef>
              <a:spcAft>
                <a:spcPct val="0"/>
              </a:spcAft>
              <a:buClr>
                <a:srgbClr val="DD8047"/>
              </a:buClr>
              <a:buSzPct val="60000"/>
              <a:buFont typeface="Wingdings" panose="05000000000000000000" pitchFamily="2" charset="2"/>
              <a:buChar char="p"/>
            </a:pPr>
            <a:r>
              <a:rPr lang="zh-CN" altLang="en-US" sz="2800" b="1" dirty="0">
                <a:solidFill>
                  <a:schemeClr val="bg1">
                    <a:lumMod val="10000"/>
                  </a:schemeClr>
                </a:solidFill>
                <a:latin typeface="仿宋" panose="02010609060101010101" pitchFamily="49" charset="-122"/>
                <a:ea typeface="仿宋" panose="02010609060101010101" pitchFamily="49" charset="-122"/>
                <a:sym typeface="Tw Cen MT"/>
              </a:rPr>
              <a:t>审查和测试类似软件：研究竞争对手的产品或小组开发的类似软件</a:t>
            </a: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Tree>
    <p:extLst>
      <p:ext uri="{BB962C8B-B14F-4D97-AF65-F5344CB8AC3E}">
        <p14:creationId xmlns:p14="http://schemas.microsoft.com/office/powerpoint/2010/main" val="85296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5216EA20-43BD-4F2F-9ABB-383332EA819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Decision coverage—</a:t>
            </a:r>
            <a:r>
              <a:rPr lang="zh-CN" altLang="en-US" sz="3600" dirty="0">
                <a:solidFill>
                  <a:schemeClr val="bg1"/>
                </a:solidFill>
              </a:rPr>
              <a:t>判定覆盖</a:t>
            </a:r>
            <a:r>
              <a:rPr lang="en-US" altLang="zh-CN" sz="3600" dirty="0">
                <a:solidFill>
                  <a:schemeClr val="bg1"/>
                </a:solidFill>
              </a:rPr>
              <a:t>/</a:t>
            </a:r>
            <a:r>
              <a:rPr lang="zh-CN" altLang="en-US" sz="3600" dirty="0">
                <a:solidFill>
                  <a:schemeClr val="bg1"/>
                </a:solidFill>
              </a:rPr>
              <a:t>分支覆盖</a:t>
            </a:r>
            <a:endParaRPr lang="zh-CN" altLang="en-US" sz="3600" dirty="0">
              <a:solidFill>
                <a:schemeClr val="bg1"/>
              </a:solidFill>
              <a:latin typeface="Times New Roman" pitchFamily="18" charset="0"/>
              <a:sym typeface="Times New Roman" pitchFamily="18" charset="0"/>
            </a:endParaRPr>
          </a:p>
        </p:txBody>
      </p:sp>
      <p:sp>
        <p:nvSpPr>
          <p:cNvPr id="3" name="矩形 2">
            <a:extLst>
              <a:ext uri="{FF2B5EF4-FFF2-40B4-BE49-F238E27FC236}">
                <a16:creationId xmlns:a16="http://schemas.microsoft.com/office/drawing/2014/main" id="{B927BD3B-5355-4885-8B41-E17A7B36E6FC}"/>
              </a:ext>
            </a:extLst>
          </p:cNvPr>
          <p:cNvSpPr/>
          <p:nvPr/>
        </p:nvSpPr>
        <p:spPr>
          <a:xfrm>
            <a:off x="140524" y="1486555"/>
            <a:ext cx="11418510" cy="523220"/>
          </a:xfrm>
          <a:prstGeom prst="rect">
            <a:avLst/>
          </a:prstGeom>
        </p:spPr>
        <p:txBody>
          <a:bodyPr wrap="none">
            <a:spAutoFit/>
          </a:bodyPr>
          <a:lstStyle/>
          <a:p>
            <a:pPr marL="457200" indent="-457200">
              <a:buFont typeface="Wingdings" panose="05000000000000000000" pitchFamily="2" charset="2"/>
              <a:buChar char="n"/>
            </a:pPr>
            <a:r>
              <a:rPr lang="zh-CN" altLang="en-US" sz="2800" dirty="0">
                <a:solidFill>
                  <a:srgbClr val="333333"/>
                </a:solidFill>
                <a:latin typeface="arial" panose="020B0604020202020204" pitchFamily="34" charset="0"/>
              </a:rPr>
              <a:t>判定覆盖：</a:t>
            </a:r>
            <a:r>
              <a:rPr lang="zh-CN" altLang="en-US" sz="2000" dirty="0"/>
              <a:t>设计足够多的测试用例，在测试过程保证</a:t>
            </a:r>
            <a:r>
              <a:rPr lang="zh-CN" altLang="en-US" sz="2000" dirty="0">
                <a:solidFill>
                  <a:srgbClr val="C00000"/>
                </a:solidFill>
              </a:rPr>
              <a:t>每个判定</a:t>
            </a:r>
            <a:r>
              <a:rPr lang="zh-CN" altLang="en-US" sz="2000" dirty="0"/>
              <a:t>至少有一次为真，一次为假。</a:t>
            </a:r>
          </a:p>
        </p:txBody>
      </p:sp>
      <p:pic>
        <p:nvPicPr>
          <p:cNvPr id="4" name="图片 3">
            <a:extLst>
              <a:ext uri="{FF2B5EF4-FFF2-40B4-BE49-F238E27FC236}">
                <a16:creationId xmlns:a16="http://schemas.microsoft.com/office/drawing/2014/main" id="{B83D71B9-1F50-4496-876E-7BC2AFAC68AD}"/>
              </a:ext>
            </a:extLst>
          </p:cNvPr>
          <p:cNvPicPr>
            <a:picLocks noChangeAspect="1"/>
          </p:cNvPicPr>
          <p:nvPr/>
        </p:nvPicPr>
        <p:blipFill>
          <a:blip r:embed="rId3"/>
          <a:stretch>
            <a:fillRect/>
          </a:stretch>
        </p:blipFill>
        <p:spPr>
          <a:xfrm>
            <a:off x="897371" y="2202627"/>
            <a:ext cx="2499577" cy="3688400"/>
          </a:xfrm>
          <a:prstGeom prst="rect">
            <a:avLst/>
          </a:prstGeom>
        </p:spPr>
      </p:pic>
      <p:sp>
        <p:nvSpPr>
          <p:cNvPr id="6" name="矩形 5">
            <a:extLst>
              <a:ext uri="{FF2B5EF4-FFF2-40B4-BE49-F238E27FC236}">
                <a16:creationId xmlns:a16="http://schemas.microsoft.com/office/drawing/2014/main" id="{D7ADECB7-91CE-4428-83C3-32112CF2ADE4}"/>
              </a:ext>
            </a:extLst>
          </p:cNvPr>
          <p:cNvSpPr/>
          <p:nvPr/>
        </p:nvSpPr>
        <p:spPr>
          <a:xfrm>
            <a:off x="4483056" y="2202627"/>
            <a:ext cx="2613216" cy="1261884"/>
          </a:xfrm>
          <a:prstGeom prst="rect">
            <a:avLst/>
          </a:prstGeom>
        </p:spPr>
        <p:txBody>
          <a:bodyPr wrap="none">
            <a:spAutoFit/>
          </a:bodyPr>
          <a:lstStyle/>
          <a:p>
            <a:r>
              <a:rPr lang="en-US" altLang="zh-CN" sz="2800" dirty="0">
                <a:solidFill>
                  <a:srgbClr val="333333"/>
                </a:solidFill>
                <a:latin typeface="arial" panose="020B0604020202020204" pitchFamily="34" charset="0"/>
              </a:rPr>
              <a:t>a=2  b=0  x=3</a:t>
            </a:r>
          </a:p>
          <a:p>
            <a:r>
              <a:rPr lang="en-US" altLang="zh-CN" sz="2800" dirty="0">
                <a:solidFill>
                  <a:srgbClr val="333333"/>
                </a:solidFill>
                <a:latin typeface="arial" panose="020B0604020202020204" pitchFamily="34" charset="0"/>
              </a:rPr>
              <a:t>a=0 b = 0  x=-1</a:t>
            </a:r>
          </a:p>
          <a:p>
            <a:endParaRPr lang="zh-CN" altLang="en-US" sz="2000" dirty="0"/>
          </a:p>
        </p:txBody>
      </p:sp>
    </p:spTree>
    <p:extLst>
      <p:ext uri="{BB962C8B-B14F-4D97-AF65-F5344CB8AC3E}">
        <p14:creationId xmlns:p14="http://schemas.microsoft.com/office/powerpoint/2010/main" val="182959509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5216EA20-43BD-4F2F-9ABB-383332EA819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Condition coverage—</a:t>
            </a:r>
            <a:r>
              <a:rPr lang="zh-CN" altLang="en-US" sz="3600" dirty="0">
                <a:solidFill>
                  <a:schemeClr val="bg1"/>
                </a:solidFill>
              </a:rPr>
              <a:t>条件覆盖</a:t>
            </a:r>
            <a:endParaRPr lang="zh-CN" altLang="en-US" sz="3600" dirty="0">
              <a:solidFill>
                <a:schemeClr val="bg1"/>
              </a:solidFill>
              <a:latin typeface="Times New Roman" pitchFamily="18" charset="0"/>
              <a:sym typeface="Times New Roman" pitchFamily="18" charset="0"/>
            </a:endParaRPr>
          </a:p>
        </p:txBody>
      </p:sp>
      <p:sp>
        <p:nvSpPr>
          <p:cNvPr id="3" name="矩形 2">
            <a:extLst>
              <a:ext uri="{FF2B5EF4-FFF2-40B4-BE49-F238E27FC236}">
                <a16:creationId xmlns:a16="http://schemas.microsoft.com/office/drawing/2014/main" id="{77E7A54C-3980-461B-9EDA-6F59481EE007}"/>
              </a:ext>
            </a:extLst>
          </p:cNvPr>
          <p:cNvSpPr/>
          <p:nvPr/>
        </p:nvSpPr>
        <p:spPr>
          <a:xfrm>
            <a:off x="140524" y="1486555"/>
            <a:ext cx="11418510" cy="523220"/>
          </a:xfrm>
          <a:prstGeom prst="rect">
            <a:avLst/>
          </a:prstGeom>
        </p:spPr>
        <p:txBody>
          <a:bodyPr wrap="none">
            <a:spAutoFit/>
          </a:bodyPr>
          <a:lstStyle/>
          <a:p>
            <a:pPr marL="457200" indent="-457200">
              <a:buFont typeface="Wingdings" panose="05000000000000000000" pitchFamily="2" charset="2"/>
              <a:buChar char="n"/>
            </a:pPr>
            <a:r>
              <a:rPr lang="zh-CN" altLang="en-US" sz="2800" dirty="0">
                <a:solidFill>
                  <a:srgbClr val="333333"/>
                </a:solidFill>
                <a:latin typeface="arial" panose="020B0604020202020204" pitchFamily="34" charset="0"/>
              </a:rPr>
              <a:t>条件覆盖：</a:t>
            </a:r>
            <a:r>
              <a:rPr lang="zh-CN" altLang="en-US" sz="2000" dirty="0"/>
              <a:t>设计足够多的测试用例，使判定语句中的</a:t>
            </a:r>
            <a:r>
              <a:rPr lang="zh-CN" altLang="en-US" sz="2000" dirty="0">
                <a:solidFill>
                  <a:srgbClr val="C00000"/>
                </a:solidFill>
              </a:rPr>
              <a:t>每个逻辑条件</a:t>
            </a:r>
            <a:r>
              <a:rPr lang="zh-CN" altLang="en-US" sz="2000" dirty="0"/>
              <a:t>取真和假至少出现一次。</a:t>
            </a:r>
          </a:p>
        </p:txBody>
      </p:sp>
      <p:pic>
        <p:nvPicPr>
          <p:cNvPr id="4" name="图片 3">
            <a:extLst>
              <a:ext uri="{FF2B5EF4-FFF2-40B4-BE49-F238E27FC236}">
                <a16:creationId xmlns:a16="http://schemas.microsoft.com/office/drawing/2014/main" id="{0D3DB464-A058-4B03-8256-5C0A089399DC}"/>
              </a:ext>
            </a:extLst>
          </p:cNvPr>
          <p:cNvPicPr>
            <a:picLocks noChangeAspect="1"/>
          </p:cNvPicPr>
          <p:nvPr/>
        </p:nvPicPr>
        <p:blipFill>
          <a:blip r:embed="rId3"/>
          <a:stretch>
            <a:fillRect/>
          </a:stretch>
        </p:blipFill>
        <p:spPr>
          <a:xfrm>
            <a:off x="897371" y="2202627"/>
            <a:ext cx="2499577" cy="3688400"/>
          </a:xfrm>
          <a:prstGeom prst="rect">
            <a:avLst/>
          </a:prstGeom>
        </p:spPr>
      </p:pic>
      <p:graphicFrame>
        <p:nvGraphicFramePr>
          <p:cNvPr id="2" name="表格 6">
            <a:extLst>
              <a:ext uri="{FF2B5EF4-FFF2-40B4-BE49-F238E27FC236}">
                <a16:creationId xmlns:a16="http://schemas.microsoft.com/office/drawing/2014/main" id="{D63872F8-96A8-4842-AC8E-643BF64C1608}"/>
              </a:ext>
            </a:extLst>
          </p:cNvPr>
          <p:cNvGraphicFramePr>
            <a:graphicFrameLocks noGrp="1"/>
          </p:cNvGraphicFramePr>
          <p:nvPr>
            <p:extLst>
              <p:ext uri="{D42A27DB-BD31-4B8C-83A1-F6EECF244321}">
                <p14:modId xmlns:p14="http://schemas.microsoft.com/office/powerpoint/2010/main" val="1421246839"/>
              </p:ext>
            </p:extLst>
          </p:nvPr>
        </p:nvGraphicFramePr>
        <p:xfrm>
          <a:off x="3692124" y="2379790"/>
          <a:ext cx="5154967" cy="1844040"/>
        </p:xfrm>
        <a:graphic>
          <a:graphicData uri="http://schemas.openxmlformats.org/drawingml/2006/table">
            <a:tbl>
              <a:tblPr firstRow="1" bandRow="1">
                <a:tableStyleId>{5C22544A-7EE6-4342-B048-85BDC9FD1C3A}</a:tableStyleId>
              </a:tblPr>
              <a:tblGrid>
                <a:gridCol w="915387">
                  <a:extLst>
                    <a:ext uri="{9D8B030D-6E8A-4147-A177-3AD203B41FA5}">
                      <a16:colId xmlns:a16="http://schemas.microsoft.com/office/drawing/2014/main" val="1577517401"/>
                    </a:ext>
                  </a:extLst>
                </a:gridCol>
                <a:gridCol w="1242873">
                  <a:extLst>
                    <a:ext uri="{9D8B030D-6E8A-4147-A177-3AD203B41FA5}">
                      <a16:colId xmlns:a16="http://schemas.microsoft.com/office/drawing/2014/main" val="1652710464"/>
                    </a:ext>
                  </a:extLst>
                </a:gridCol>
                <a:gridCol w="2996707">
                  <a:extLst>
                    <a:ext uri="{9D8B030D-6E8A-4147-A177-3AD203B41FA5}">
                      <a16:colId xmlns:a16="http://schemas.microsoft.com/office/drawing/2014/main" val="4200937798"/>
                    </a:ext>
                  </a:extLst>
                </a:gridCol>
              </a:tblGrid>
              <a:tr h="370840">
                <a:tc>
                  <a:txBody>
                    <a:bodyPr/>
                    <a:lstStyle/>
                    <a:p>
                      <a:r>
                        <a:rPr lang="zh-CN" altLang="en-US" dirty="0"/>
                        <a:t>条件</a:t>
                      </a:r>
                    </a:p>
                  </a:txBody>
                  <a:tcPr/>
                </a:tc>
                <a:tc>
                  <a:txBody>
                    <a:bodyPr/>
                    <a:lstStyle/>
                    <a:p>
                      <a:r>
                        <a:rPr lang="zh-CN" altLang="en-US" dirty="0"/>
                        <a:t>条件编号</a:t>
                      </a:r>
                    </a:p>
                  </a:txBody>
                  <a:tcPr/>
                </a:tc>
                <a:tc>
                  <a:txBody>
                    <a:bodyPr/>
                    <a:lstStyle/>
                    <a:p>
                      <a:endParaRPr lang="zh-CN" altLang="en-US" dirty="0"/>
                    </a:p>
                  </a:txBody>
                  <a:tcPr/>
                </a:tc>
                <a:extLst>
                  <a:ext uri="{0D108BD9-81ED-4DB2-BD59-A6C34878D82A}">
                    <a16:rowId xmlns:a16="http://schemas.microsoft.com/office/drawing/2014/main" val="832547950"/>
                  </a:ext>
                </a:extLst>
              </a:tr>
              <a:tr h="370840">
                <a:tc>
                  <a:txBody>
                    <a:bodyPr/>
                    <a:lstStyle/>
                    <a:p>
                      <a:r>
                        <a:rPr lang="en-US" altLang="zh-CN" dirty="0"/>
                        <a:t>a&gt;1</a:t>
                      </a:r>
                      <a:endParaRPr lang="zh-CN" altLang="en-US" dirty="0"/>
                    </a:p>
                  </a:txBody>
                  <a:tcPr/>
                </a:tc>
                <a:tc>
                  <a:txBody>
                    <a:bodyPr/>
                    <a:lstStyle/>
                    <a:p>
                      <a:r>
                        <a:rPr lang="en-US" altLang="zh-CN" dirty="0"/>
                        <a:t>s1</a:t>
                      </a:r>
                      <a:endParaRPr lang="zh-CN" altLang="en-US" dirty="0"/>
                    </a:p>
                  </a:txBody>
                  <a:tcPr/>
                </a:tc>
                <a:tc rowSpan="4">
                  <a:txBody>
                    <a:bodyPr/>
                    <a:lstStyle/>
                    <a:p>
                      <a:r>
                        <a:rPr lang="en-US" altLang="zh-CN" dirty="0"/>
                        <a:t>a=2   b=0 x=3</a:t>
                      </a:r>
                    </a:p>
                    <a:p>
                      <a:r>
                        <a:rPr lang="en-US" altLang="zh-CN" dirty="0"/>
                        <a:t>s1  s2  s3  s4</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a=0   b=1 x=-1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-s1  -s2  -s3 –s4</a:t>
                      </a:r>
                      <a:endParaRPr lang="zh-CN" altLang="en-US" dirty="0"/>
                    </a:p>
                    <a:p>
                      <a:endParaRPr lang="zh-CN" altLang="en-US" dirty="0"/>
                    </a:p>
                  </a:txBody>
                  <a:tcPr/>
                </a:tc>
                <a:extLst>
                  <a:ext uri="{0D108BD9-81ED-4DB2-BD59-A6C34878D82A}">
                    <a16:rowId xmlns:a16="http://schemas.microsoft.com/office/drawing/2014/main" val="1169203452"/>
                  </a:ext>
                </a:extLst>
              </a:tr>
              <a:tr h="370840">
                <a:tc>
                  <a:txBody>
                    <a:bodyPr/>
                    <a:lstStyle/>
                    <a:p>
                      <a:r>
                        <a:rPr lang="en-US" altLang="zh-CN" dirty="0"/>
                        <a:t>b==0</a:t>
                      </a:r>
                      <a:endParaRPr lang="zh-CN" altLang="en-US" dirty="0"/>
                    </a:p>
                  </a:txBody>
                  <a:tcPr/>
                </a:tc>
                <a:tc>
                  <a:txBody>
                    <a:bodyPr/>
                    <a:lstStyle/>
                    <a:p>
                      <a:r>
                        <a:rPr lang="en-US" altLang="zh-CN" dirty="0"/>
                        <a:t>s2</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val="3802716544"/>
                  </a:ext>
                </a:extLst>
              </a:tr>
              <a:tr h="185420">
                <a:tc>
                  <a:txBody>
                    <a:bodyPr/>
                    <a:lstStyle/>
                    <a:p>
                      <a:r>
                        <a:rPr lang="en-US" altLang="zh-CN" dirty="0"/>
                        <a:t>a==2</a:t>
                      </a:r>
                      <a:endParaRPr lang="zh-CN" altLang="en-US" dirty="0"/>
                    </a:p>
                  </a:txBody>
                  <a:tcPr/>
                </a:tc>
                <a:tc>
                  <a:txBody>
                    <a:bodyPr/>
                    <a:lstStyle/>
                    <a:p>
                      <a:r>
                        <a:rPr lang="en-US" altLang="zh-CN" dirty="0"/>
                        <a:t>s3</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val="1685725662"/>
                  </a:ext>
                </a:extLst>
              </a:tr>
              <a:tr h="185420">
                <a:tc>
                  <a:txBody>
                    <a:bodyPr/>
                    <a:lstStyle/>
                    <a:p>
                      <a:r>
                        <a:rPr lang="en-US" altLang="zh-CN" dirty="0"/>
                        <a:t>x&gt;0</a:t>
                      </a:r>
                      <a:endParaRPr lang="zh-CN" altLang="en-US" dirty="0"/>
                    </a:p>
                  </a:txBody>
                  <a:tcPr/>
                </a:tc>
                <a:tc>
                  <a:txBody>
                    <a:bodyPr/>
                    <a:lstStyle/>
                    <a:p>
                      <a:r>
                        <a:rPr lang="en-US" altLang="zh-CN" dirty="0"/>
                        <a:t>s4</a:t>
                      </a:r>
                      <a:endParaRPr lang="zh-CN" altLang="en-US" dirty="0"/>
                    </a:p>
                  </a:txBody>
                  <a:tcPr/>
                </a:tc>
                <a:tc vMerge="1">
                  <a:txBody>
                    <a:bodyPr/>
                    <a:lstStyle/>
                    <a:p>
                      <a:endParaRPr lang="zh-CN" altLang="en-US" dirty="0"/>
                    </a:p>
                  </a:txBody>
                  <a:tcPr/>
                </a:tc>
                <a:extLst>
                  <a:ext uri="{0D108BD9-81ED-4DB2-BD59-A6C34878D82A}">
                    <a16:rowId xmlns:a16="http://schemas.microsoft.com/office/drawing/2014/main" val="357201798"/>
                  </a:ext>
                </a:extLst>
              </a:tr>
            </a:tbl>
          </a:graphicData>
        </a:graphic>
      </p:graphicFrame>
    </p:spTree>
    <p:extLst>
      <p:ext uri="{BB962C8B-B14F-4D97-AF65-F5344CB8AC3E}">
        <p14:creationId xmlns:p14="http://schemas.microsoft.com/office/powerpoint/2010/main" val="42069515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5216EA20-43BD-4F2F-9ABB-383332EA819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Condition/decision coverage—</a:t>
            </a:r>
            <a:r>
              <a:rPr lang="zh-CN" altLang="en-US" sz="3600" dirty="0">
                <a:solidFill>
                  <a:schemeClr val="bg1"/>
                </a:solidFill>
              </a:rPr>
              <a:t>判定</a:t>
            </a:r>
            <a:r>
              <a:rPr lang="en-US" altLang="zh-CN" sz="3600" dirty="0">
                <a:solidFill>
                  <a:schemeClr val="bg1"/>
                </a:solidFill>
              </a:rPr>
              <a:t>-</a:t>
            </a:r>
            <a:r>
              <a:rPr lang="zh-CN" altLang="en-US" sz="3600" dirty="0">
                <a:solidFill>
                  <a:schemeClr val="bg1"/>
                </a:solidFill>
              </a:rPr>
              <a:t>条件覆盖</a:t>
            </a:r>
            <a:endParaRPr lang="zh-CN" altLang="en-US" sz="3600" dirty="0">
              <a:solidFill>
                <a:schemeClr val="bg1"/>
              </a:solidFill>
              <a:latin typeface="Times New Roman" pitchFamily="18" charset="0"/>
              <a:sym typeface="Times New Roman" pitchFamily="18" charset="0"/>
            </a:endParaRPr>
          </a:p>
        </p:txBody>
      </p:sp>
      <p:sp>
        <p:nvSpPr>
          <p:cNvPr id="3" name="矩形 2">
            <a:extLst>
              <a:ext uri="{FF2B5EF4-FFF2-40B4-BE49-F238E27FC236}">
                <a16:creationId xmlns:a16="http://schemas.microsoft.com/office/drawing/2014/main" id="{B710F5A3-89E4-4DCA-9541-BE8F1EE24578}"/>
              </a:ext>
            </a:extLst>
          </p:cNvPr>
          <p:cNvSpPr/>
          <p:nvPr/>
        </p:nvSpPr>
        <p:spPr>
          <a:xfrm>
            <a:off x="140524" y="1486555"/>
            <a:ext cx="10897535" cy="830997"/>
          </a:xfrm>
          <a:prstGeom prst="rect">
            <a:avLst/>
          </a:prstGeom>
        </p:spPr>
        <p:txBody>
          <a:bodyPr wrap="none">
            <a:spAutoFit/>
          </a:bodyPr>
          <a:lstStyle/>
          <a:p>
            <a:pPr marL="457200" indent="-457200">
              <a:buFont typeface="Wingdings" panose="05000000000000000000" pitchFamily="2" charset="2"/>
              <a:buChar char="n"/>
            </a:pPr>
            <a:r>
              <a:rPr lang="zh-CN" altLang="en-US" sz="2800" dirty="0">
                <a:solidFill>
                  <a:srgbClr val="333333"/>
                </a:solidFill>
                <a:latin typeface="arial" panose="020B0604020202020204" pitchFamily="34" charset="0"/>
              </a:rPr>
              <a:t>判定</a:t>
            </a:r>
            <a:r>
              <a:rPr lang="en-US" altLang="zh-CN" sz="2800" dirty="0">
                <a:solidFill>
                  <a:srgbClr val="333333"/>
                </a:solidFill>
                <a:latin typeface="arial" panose="020B0604020202020204" pitchFamily="34" charset="0"/>
              </a:rPr>
              <a:t>-</a:t>
            </a:r>
            <a:r>
              <a:rPr lang="zh-CN" altLang="en-US" sz="2800" dirty="0">
                <a:solidFill>
                  <a:srgbClr val="333333"/>
                </a:solidFill>
                <a:latin typeface="arial" panose="020B0604020202020204" pitchFamily="34" charset="0"/>
              </a:rPr>
              <a:t>条件覆盖：</a:t>
            </a:r>
            <a:r>
              <a:rPr lang="zh-CN" altLang="en-US" dirty="0"/>
              <a:t>设计足够的测试用例，使得判定语句中所有条件的可能取值至少出现一次，</a:t>
            </a:r>
            <a:endParaRPr lang="en-US" altLang="zh-CN" dirty="0"/>
          </a:p>
          <a:p>
            <a:r>
              <a:rPr lang="zh-CN" altLang="en-US" sz="2000" dirty="0"/>
              <a:t>同时，判定语句的可能结果也至少出现一次。</a:t>
            </a:r>
            <a:r>
              <a:rPr lang="zh-CN" altLang="en-US" b="1" dirty="0">
                <a:solidFill>
                  <a:srgbClr val="CC3300"/>
                </a:solidFill>
              </a:rPr>
              <a:t>判定条件覆盖同时满足判定覆盖和条件覆盖</a:t>
            </a:r>
            <a:endParaRPr lang="zh-CN" altLang="en-US" sz="2000" b="1" dirty="0">
              <a:solidFill>
                <a:srgbClr val="CC3300"/>
              </a:solidFill>
            </a:endParaRPr>
          </a:p>
        </p:txBody>
      </p:sp>
      <p:sp>
        <p:nvSpPr>
          <p:cNvPr id="2" name="矩形 1">
            <a:extLst>
              <a:ext uri="{FF2B5EF4-FFF2-40B4-BE49-F238E27FC236}">
                <a16:creationId xmlns:a16="http://schemas.microsoft.com/office/drawing/2014/main" id="{026FB85A-65BD-408C-AA02-DD807108C57A}"/>
              </a:ext>
            </a:extLst>
          </p:cNvPr>
          <p:cNvSpPr/>
          <p:nvPr/>
        </p:nvSpPr>
        <p:spPr>
          <a:xfrm>
            <a:off x="275208" y="2496071"/>
            <a:ext cx="6986726" cy="2677656"/>
          </a:xfrm>
          <a:prstGeom prst="rect">
            <a:avLst/>
          </a:prstGeom>
        </p:spPr>
        <p:txBody>
          <a:bodyPr wrap="square">
            <a:spAutoFit/>
          </a:bodyPr>
          <a:lstStyle/>
          <a:p>
            <a:r>
              <a:rPr lang="en-US" altLang="zh-CN" sz="2400" dirty="0">
                <a:solidFill>
                  <a:srgbClr val="CC3300"/>
                </a:solidFill>
                <a:latin typeface="arial" panose="020B0604020202020204" pitchFamily="34" charset="0"/>
              </a:rPr>
              <a:t>y&gt;1  &amp;&amp; z==0</a:t>
            </a:r>
            <a:r>
              <a:rPr lang="zh-CN" altLang="en-US" sz="2400" dirty="0">
                <a:solidFill>
                  <a:srgbClr val="CC3300"/>
                </a:solidFill>
                <a:latin typeface="arial" panose="020B0604020202020204" pitchFamily="34" charset="0"/>
              </a:rPr>
              <a:t>，</a:t>
            </a:r>
            <a:r>
              <a:rPr lang="zh-CN" altLang="en-US" sz="2400" dirty="0">
                <a:solidFill>
                  <a:srgbClr val="333333"/>
                </a:solidFill>
                <a:latin typeface="arial" panose="020B0604020202020204" pitchFamily="34" charset="0"/>
              </a:rPr>
              <a:t>设置一组测试用例，满足条件</a:t>
            </a:r>
            <a:br>
              <a:rPr lang="zh-CN" altLang="en-US" sz="2400" dirty="0"/>
            </a:br>
            <a:r>
              <a:rPr lang="zh-CN" altLang="en-US" sz="2400" dirty="0">
                <a:solidFill>
                  <a:srgbClr val="333333"/>
                </a:solidFill>
                <a:latin typeface="arial" panose="020B0604020202020204" pitchFamily="34" charset="0"/>
              </a:rPr>
              <a:t>　　</a:t>
            </a:r>
            <a:r>
              <a:rPr lang="en-US" altLang="zh-CN" sz="2400" dirty="0">
                <a:solidFill>
                  <a:srgbClr val="333333"/>
                </a:solidFill>
                <a:latin typeface="arial" panose="020B0604020202020204" pitchFamily="34" charset="0"/>
              </a:rPr>
              <a:t>1.</a:t>
            </a:r>
            <a:r>
              <a:rPr lang="zh-CN" altLang="en-US" sz="2400" dirty="0">
                <a:solidFill>
                  <a:srgbClr val="333333"/>
                </a:solidFill>
                <a:latin typeface="arial" panose="020B0604020202020204" pitchFamily="34" charset="0"/>
              </a:rPr>
              <a:t>使得判定为真</a:t>
            </a:r>
            <a:br>
              <a:rPr lang="zh-CN" altLang="en-US" sz="2400" dirty="0"/>
            </a:br>
            <a:r>
              <a:rPr lang="zh-CN" altLang="en-US" sz="2400" dirty="0">
                <a:solidFill>
                  <a:srgbClr val="333333"/>
                </a:solidFill>
                <a:latin typeface="arial" panose="020B0604020202020204" pitchFamily="34" charset="0"/>
              </a:rPr>
              <a:t>　　</a:t>
            </a:r>
            <a:r>
              <a:rPr lang="en-US" altLang="zh-CN" sz="2400" dirty="0">
                <a:solidFill>
                  <a:srgbClr val="333333"/>
                </a:solidFill>
                <a:latin typeface="arial" panose="020B0604020202020204" pitchFamily="34" charset="0"/>
              </a:rPr>
              <a:t>2.</a:t>
            </a:r>
            <a:r>
              <a:rPr lang="zh-CN" altLang="en-US" sz="2400" dirty="0">
                <a:solidFill>
                  <a:srgbClr val="333333"/>
                </a:solidFill>
                <a:latin typeface="arial" panose="020B0604020202020204" pitchFamily="34" charset="0"/>
              </a:rPr>
              <a:t>使得判定为假</a:t>
            </a:r>
            <a:br>
              <a:rPr lang="zh-CN" altLang="en-US" sz="2400" dirty="0"/>
            </a:br>
            <a:r>
              <a:rPr lang="zh-CN" altLang="en-US" sz="2400" dirty="0">
                <a:solidFill>
                  <a:srgbClr val="333333"/>
                </a:solidFill>
                <a:latin typeface="arial" panose="020B0604020202020204" pitchFamily="34" charset="0"/>
              </a:rPr>
              <a:t>　　</a:t>
            </a:r>
            <a:r>
              <a:rPr lang="en-US" altLang="zh-CN" sz="2400" dirty="0">
                <a:solidFill>
                  <a:srgbClr val="333333"/>
                </a:solidFill>
                <a:latin typeface="arial" panose="020B0604020202020204" pitchFamily="34" charset="0"/>
              </a:rPr>
              <a:t>3.</a:t>
            </a:r>
            <a:r>
              <a:rPr lang="zh-CN" altLang="en-US" sz="2400" dirty="0">
                <a:solidFill>
                  <a:srgbClr val="333333"/>
                </a:solidFill>
                <a:latin typeface="arial" panose="020B0604020202020204" pitchFamily="34" charset="0"/>
              </a:rPr>
              <a:t>使得</a:t>
            </a:r>
            <a:r>
              <a:rPr lang="en-US" altLang="zh-CN" sz="2400" dirty="0">
                <a:solidFill>
                  <a:srgbClr val="333333"/>
                </a:solidFill>
                <a:latin typeface="arial" panose="020B0604020202020204" pitchFamily="34" charset="0"/>
              </a:rPr>
              <a:t>y&gt;1</a:t>
            </a:r>
            <a:br>
              <a:rPr lang="zh-CN" altLang="en-US" sz="2400" dirty="0"/>
            </a:br>
            <a:r>
              <a:rPr lang="zh-CN" altLang="en-US" sz="2400" dirty="0">
                <a:solidFill>
                  <a:srgbClr val="333333"/>
                </a:solidFill>
                <a:latin typeface="arial" panose="020B0604020202020204" pitchFamily="34" charset="0"/>
              </a:rPr>
              <a:t>　　</a:t>
            </a:r>
            <a:r>
              <a:rPr lang="en-US" altLang="zh-CN" sz="2400" dirty="0">
                <a:solidFill>
                  <a:srgbClr val="333333"/>
                </a:solidFill>
                <a:latin typeface="arial" panose="020B0604020202020204" pitchFamily="34" charset="0"/>
              </a:rPr>
              <a:t>4.</a:t>
            </a:r>
            <a:r>
              <a:rPr lang="zh-CN" altLang="en-US" sz="2400" dirty="0">
                <a:solidFill>
                  <a:srgbClr val="333333"/>
                </a:solidFill>
                <a:latin typeface="arial" panose="020B0604020202020204" pitchFamily="34" charset="0"/>
              </a:rPr>
              <a:t>使得</a:t>
            </a:r>
            <a:r>
              <a:rPr lang="en-US" altLang="zh-CN" sz="2400" dirty="0">
                <a:solidFill>
                  <a:srgbClr val="333333"/>
                </a:solidFill>
                <a:latin typeface="arial" panose="020B0604020202020204" pitchFamily="34" charset="0"/>
              </a:rPr>
              <a:t>y&lt;=1</a:t>
            </a:r>
            <a:br>
              <a:rPr lang="zh-CN" altLang="en-US" sz="2400" dirty="0"/>
            </a:br>
            <a:r>
              <a:rPr lang="zh-CN" altLang="en-US" sz="2400" dirty="0">
                <a:solidFill>
                  <a:srgbClr val="333333"/>
                </a:solidFill>
                <a:latin typeface="arial" panose="020B0604020202020204" pitchFamily="34" charset="0"/>
              </a:rPr>
              <a:t>　　</a:t>
            </a:r>
            <a:r>
              <a:rPr lang="en-US" altLang="zh-CN" sz="2400" dirty="0">
                <a:solidFill>
                  <a:srgbClr val="333333"/>
                </a:solidFill>
                <a:latin typeface="arial" panose="020B0604020202020204" pitchFamily="34" charset="0"/>
              </a:rPr>
              <a:t>5.</a:t>
            </a:r>
            <a:r>
              <a:rPr lang="zh-CN" altLang="en-US" sz="2400" dirty="0">
                <a:solidFill>
                  <a:srgbClr val="333333"/>
                </a:solidFill>
                <a:latin typeface="arial" panose="020B0604020202020204" pitchFamily="34" charset="0"/>
              </a:rPr>
              <a:t>使得</a:t>
            </a:r>
            <a:r>
              <a:rPr lang="en-US" altLang="zh-CN" sz="2400" dirty="0">
                <a:solidFill>
                  <a:srgbClr val="333333"/>
                </a:solidFill>
                <a:latin typeface="arial" panose="020B0604020202020204" pitchFamily="34" charset="0"/>
              </a:rPr>
              <a:t>z=0</a:t>
            </a:r>
            <a:br>
              <a:rPr lang="zh-CN" altLang="en-US" sz="2400" dirty="0"/>
            </a:br>
            <a:r>
              <a:rPr lang="zh-CN" altLang="en-US" sz="2400" dirty="0">
                <a:solidFill>
                  <a:srgbClr val="333333"/>
                </a:solidFill>
                <a:latin typeface="arial" panose="020B0604020202020204" pitchFamily="34" charset="0"/>
              </a:rPr>
              <a:t>　　</a:t>
            </a:r>
            <a:r>
              <a:rPr lang="en-US" altLang="zh-CN" sz="2400" dirty="0">
                <a:solidFill>
                  <a:srgbClr val="333333"/>
                </a:solidFill>
                <a:latin typeface="arial" panose="020B0604020202020204" pitchFamily="34" charset="0"/>
              </a:rPr>
              <a:t>6.</a:t>
            </a:r>
            <a:r>
              <a:rPr lang="zh-CN" altLang="en-US" sz="2400" dirty="0">
                <a:solidFill>
                  <a:srgbClr val="333333"/>
                </a:solidFill>
                <a:latin typeface="arial" panose="020B0604020202020204" pitchFamily="34" charset="0"/>
              </a:rPr>
              <a:t>使得</a:t>
            </a:r>
            <a:r>
              <a:rPr lang="en-US" altLang="zh-CN" sz="2400" dirty="0">
                <a:solidFill>
                  <a:srgbClr val="333333"/>
                </a:solidFill>
                <a:latin typeface="arial" panose="020B0604020202020204" pitchFamily="34" charset="0"/>
              </a:rPr>
              <a:t>z!=0</a:t>
            </a:r>
            <a:endParaRPr lang="zh-CN" altLang="en-US" sz="2400" dirty="0"/>
          </a:p>
        </p:txBody>
      </p:sp>
      <p:sp>
        <p:nvSpPr>
          <p:cNvPr id="7" name="矩形 6">
            <a:extLst>
              <a:ext uri="{FF2B5EF4-FFF2-40B4-BE49-F238E27FC236}">
                <a16:creationId xmlns:a16="http://schemas.microsoft.com/office/drawing/2014/main" id="{AA2DA1E0-C4CB-42B1-A1AD-720DD5C0B258}"/>
              </a:ext>
            </a:extLst>
          </p:cNvPr>
          <p:cNvSpPr/>
          <p:nvPr/>
        </p:nvSpPr>
        <p:spPr>
          <a:xfrm>
            <a:off x="2991775" y="5012666"/>
            <a:ext cx="6986726" cy="461665"/>
          </a:xfrm>
          <a:prstGeom prst="rect">
            <a:avLst/>
          </a:prstGeom>
        </p:spPr>
        <p:txBody>
          <a:bodyPr wrap="square">
            <a:spAutoFit/>
          </a:bodyPr>
          <a:lstStyle/>
          <a:p>
            <a:r>
              <a:rPr lang="en-US" altLang="zh-CN" sz="2400" dirty="0">
                <a:solidFill>
                  <a:srgbClr val="CC3300"/>
                </a:solidFill>
                <a:latin typeface="arial" panose="020B0604020202020204" pitchFamily="34" charset="0"/>
              </a:rPr>
              <a:t>y=2  z =0   1,3,5    </a:t>
            </a:r>
            <a:endParaRPr lang="zh-CN" altLang="en-US" sz="2400" dirty="0"/>
          </a:p>
        </p:txBody>
      </p:sp>
      <p:sp>
        <p:nvSpPr>
          <p:cNvPr id="8" name="矩形 7">
            <a:extLst>
              <a:ext uri="{FF2B5EF4-FFF2-40B4-BE49-F238E27FC236}">
                <a16:creationId xmlns:a16="http://schemas.microsoft.com/office/drawing/2014/main" id="{D618D7D2-9D93-42F0-A8EA-9B1F49EA749D}"/>
              </a:ext>
            </a:extLst>
          </p:cNvPr>
          <p:cNvSpPr/>
          <p:nvPr/>
        </p:nvSpPr>
        <p:spPr>
          <a:xfrm>
            <a:off x="2991775" y="5474331"/>
            <a:ext cx="6986726" cy="461665"/>
          </a:xfrm>
          <a:prstGeom prst="rect">
            <a:avLst/>
          </a:prstGeom>
        </p:spPr>
        <p:txBody>
          <a:bodyPr wrap="square">
            <a:spAutoFit/>
          </a:bodyPr>
          <a:lstStyle/>
          <a:p>
            <a:r>
              <a:rPr lang="en-US" altLang="zh-CN" sz="2400" dirty="0">
                <a:solidFill>
                  <a:srgbClr val="CC3300"/>
                </a:solidFill>
                <a:latin typeface="arial" panose="020B0604020202020204" pitchFamily="34" charset="0"/>
              </a:rPr>
              <a:t>y=-1  z =-1   2 4 6</a:t>
            </a:r>
            <a:endParaRPr lang="zh-CN" altLang="en-US" sz="2400" dirty="0"/>
          </a:p>
        </p:txBody>
      </p:sp>
    </p:spTree>
    <p:extLst>
      <p:ext uri="{BB962C8B-B14F-4D97-AF65-F5344CB8AC3E}">
        <p14:creationId xmlns:p14="http://schemas.microsoft.com/office/powerpoint/2010/main" val="333536199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03E3082-5718-49D7-B6A6-621D4755B813}"/>
              </a:ext>
            </a:extLst>
          </p:cNvPr>
          <p:cNvPicPr>
            <a:picLocks noChangeAspect="1"/>
          </p:cNvPicPr>
          <p:nvPr/>
        </p:nvPicPr>
        <p:blipFill>
          <a:blip r:embed="rId3"/>
          <a:stretch>
            <a:fillRect/>
          </a:stretch>
        </p:blipFill>
        <p:spPr>
          <a:xfrm>
            <a:off x="932882" y="1474658"/>
            <a:ext cx="2499577" cy="3688400"/>
          </a:xfrm>
          <a:prstGeom prst="rect">
            <a:avLst/>
          </a:prstGeom>
        </p:spPr>
      </p:pic>
      <p:sp>
        <p:nvSpPr>
          <p:cNvPr id="6" name="副标题 2">
            <a:extLst>
              <a:ext uri="{FF2B5EF4-FFF2-40B4-BE49-F238E27FC236}">
                <a16:creationId xmlns:a16="http://schemas.microsoft.com/office/drawing/2014/main" id="{80605185-0CAD-495D-B7EB-30DDB6224705}"/>
              </a:ext>
            </a:extLst>
          </p:cNvPr>
          <p:cNvSpPr txBox="1">
            <a:spLocks noChangeArrowheads="1"/>
          </p:cNvSpPr>
          <p:nvPr/>
        </p:nvSpPr>
        <p:spPr bwMode="auto">
          <a:xfrm>
            <a:off x="76199" y="122237"/>
            <a:ext cx="11207319"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sz="3600" dirty="0">
                <a:solidFill>
                  <a:schemeClr val="bg1"/>
                </a:solidFill>
              </a:rPr>
              <a:t>Condition/decision coverage—</a:t>
            </a:r>
            <a:r>
              <a:rPr lang="zh-CN" altLang="en-US" sz="3600" dirty="0">
                <a:solidFill>
                  <a:schemeClr val="bg1"/>
                </a:solidFill>
              </a:rPr>
              <a:t>判定</a:t>
            </a:r>
            <a:r>
              <a:rPr lang="en-US" altLang="zh-CN" sz="3600" dirty="0">
                <a:solidFill>
                  <a:schemeClr val="bg1"/>
                </a:solidFill>
              </a:rPr>
              <a:t>-</a:t>
            </a:r>
            <a:r>
              <a:rPr lang="zh-CN" altLang="en-US" sz="3600" dirty="0">
                <a:solidFill>
                  <a:schemeClr val="bg1"/>
                </a:solidFill>
              </a:rPr>
              <a:t>条件覆盖</a:t>
            </a:r>
            <a:endParaRPr lang="zh-CN" altLang="en-US" sz="3600" dirty="0">
              <a:solidFill>
                <a:schemeClr val="bg1"/>
              </a:solidFill>
              <a:latin typeface="Times New Roman" pitchFamily="18" charset="0"/>
              <a:sym typeface="Times New Roman" pitchFamily="18" charset="0"/>
            </a:endParaRPr>
          </a:p>
        </p:txBody>
      </p:sp>
      <p:graphicFrame>
        <p:nvGraphicFramePr>
          <p:cNvPr id="7" name="表格 6">
            <a:extLst>
              <a:ext uri="{FF2B5EF4-FFF2-40B4-BE49-F238E27FC236}">
                <a16:creationId xmlns:a16="http://schemas.microsoft.com/office/drawing/2014/main" id="{9B4EAEE0-3CEF-46FE-ACAE-59218595F51F}"/>
              </a:ext>
            </a:extLst>
          </p:cNvPr>
          <p:cNvGraphicFramePr>
            <a:graphicFrameLocks noGrp="1"/>
          </p:cNvGraphicFramePr>
          <p:nvPr>
            <p:extLst>
              <p:ext uri="{D42A27DB-BD31-4B8C-83A1-F6EECF244321}">
                <p14:modId xmlns:p14="http://schemas.microsoft.com/office/powerpoint/2010/main" val="935707417"/>
              </p:ext>
            </p:extLst>
          </p:nvPr>
        </p:nvGraphicFramePr>
        <p:xfrm>
          <a:off x="4049034" y="1297049"/>
          <a:ext cx="2129824" cy="3296920"/>
        </p:xfrm>
        <a:graphic>
          <a:graphicData uri="http://schemas.openxmlformats.org/drawingml/2006/table">
            <a:tbl>
              <a:tblPr firstRow="1" bandRow="1">
                <a:tableStyleId>{5C22544A-7EE6-4342-B048-85BDC9FD1C3A}</a:tableStyleId>
              </a:tblPr>
              <a:tblGrid>
                <a:gridCol w="755594">
                  <a:extLst>
                    <a:ext uri="{9D8B030D-6E8A-4147-A177-3AD203B41FA5}">
                      <a16:colId xmlns:a16="http://schemas.microsoft.com/office/drawing/2014/main" val="126359158"/>
                    </a:ext>
                  </a:extLst>
                </a:gridCol>
                <a:gridCol w="1374230">
                  <a:extLst>
                    <a:ext uri="{9D8B030D-6E8A-4147-A177-3AD203B41FA5}">
                      <a16:colId xmlns:a16="http://schemas.microsoft.com/office/drawing/2014/main" val="1937138813"/>
                    </a:ext>
                  </a:extLst>
                </a:gridCol>
              </a:tblGrid>
              <a:tr h="370840">
                <a:tc>
                  <a:txBody>
                    <a:bodyPr/>
                    <a:lstStyle/>
                    <a:p>
                      <a:r>
                        <a:rPr lang="zh-CN" altLang="en-US" dirty="0"/>
                        <a:t>条件</a:t>
                      </a:r>
                    </a:p>
                  </a:txBody>
                  <a:tcPr/>
                </a:tc>
                <a:tc>
                  <a:txBody>
                    <a:bodyPr/>
                    <a:lstStyle/>
                    <a:p>
                      <a:r>
                        <a:rPr lang="zh-CN" altLang="en-US" dirty="0"/>
                        <a:t>编号</a:t>
                      </a:r>
                    </a:p>
                  </a:txBody>
                  <a:tcPr/>
                </a:tc>
                <a:extLst>
                  <a:ext uri="{0D108BD9-81ED-4DB2-BD59-A6C34878D82A}">
                    <a16:rowId xmlns:a16="http://schemas.microsoft.com/office/drawing/2014/main" val="3385809492"/>
                  </a:ext>
                </a:extLst>
              </a:tr>
              <a:tr h="185420">
                <a:tc>
                  <a:txBody>
                    <a:bodyPr/>
                    <a:lstStyle/>
                    <a:p>
                      <a:r>
                        <a:rPr lang="en-US" altLang="zh-CN" dirty="0"/>
                        <a:t>a&gt;1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2328909569"/>
                  </a:ext>
                </a:extLst>
              </a:tr>
              <a:tr h="185420">
                <a:tc>
                  <a:txBody>
                    <a:bodyPr/>
                    <a:lstStyle/>
                    <a:p>
                      <a:r>
                        <a:rPr lang="en-US" altLang="zh-CN" dirty="0"/>
                        <a:t>a&lt;=1</a:t>
                      </a:r>
                      <a:endParaRPr lang="zh-CN" altLang="en-US" dirty="0"/>
                    </a:p>
                  </a:txBody>
                  <a:tcPr/>
                </a:tc>
                <a:tc>
                  <a:txBody>
                    <a:bodyPr/>
                    <a:lstStyle/>
                    <a:p>
                      <a:r>
                        <a:rPr lang="en-US" altLang="zh-CN" dirty="0"/>
                        <a:t>2</a:t>
                      </a:r>
                      <a:endParaRPr lang="zh-CN" altLang="en-US" dirty="0"/>
                    </a:p>
                  </a:txBody>
                  <a:tcPr/>
                </a:tc>
                <a:extLst>
                  <a:ext uri="{0D108BD9-81ED-4DB2-BD59-A6C34878D82A}">
                    <a16:rowId xmlns:a16="http://schemas.microsoft.com/office/drawing/2014/main" val="3904575719"/>
                  </a:ext>
                </a:extLst>
              </a:tr>
              <a:tr h="185420">
                <a:tc>
                  <a:txBody>
                    <a:bodyPr/>
                    <a:lstStyle/>
                    <a:p>
                      <a:r>
                        <a:rPr lang="en-US" altLang="zh-CN" dirty="0"/>
                        <a:t>b==0</a:t>
                      </a:r>
                      <a:endParaRPr lang="zh-CN" altLang="en-US" dirty="0"/>
                    </a:p>
                  </a:txBody>
                  <a:tcPr/>
                </a:tc>
                <a:tc>
                  <a:txBody>
                    <a:bodyPr/>
                    <a:lstStyle/>
                    <a:p>
                      <a:r>
                        <a:rPr lang="en-US" altLang="zh-CN" dirty="0"/>
                        <a:t>3</a:t>
                      </a:r>
                      <a:endParaRPr lang="zh-CN" altLang="en-US" dirty="0"/>
                    </a:p>
                  </a:txBody>
                  <a:tcPr/>
                </a:tc>
                <a:extLst>
                  <a:ext uri="{0D108BD9-81ED-4DB2-BD59-A6C34878D82A}">
                    <a16:rowId xmlns:a16="http://schemas.microsoft.com/office/drawing/2014/main" val="2983169160"/>
                  </a:ext>
                </a:extLst>
              </a:tr>
              <a:tr h="185420">
                <a:tc>
                  <a:txBody>
                    <a:bodyPr/>
                    <a:lstStyle/>
                    <a:p>
                      <a:r>
                        <a:rPr lang="en-US" altLang="zh-CN" dirty="0"/>
                        <a:t>b!=0</a:t>
                      </a:r>
                      <a:endParaRPr lang="zh-CN" altLang="en-US" dirty="0"/>
                    </a:p>
                  </a:txBody>
                  <a:tcPr/>
                </a:tc>
                <a:tc>
                  <a:txBody>
                    <a:bodyPr/>
                    <a:lstStyle/>
                    <a:p>
                      <a:r>
                        <a:rPr lang="en-US" altLang="zh-CN" dirty="0"/>
                        <a:t>4</a:t>
                      </a:r>
                      <a:endParaRPr lang="zh-CN" altLang="en-US" dirty="0"/>
                    </a:p>
                  </a:txBody>
                  <a:tcPr/>
                </a:tc>
                <a:extLst>
                  <a:ext uri="{0D108BD9-81ED-4DB2-BD59-A6C34878D82A}">
                    <a16:rowId xmlns:a16="http://schemas.microsoft.com/office/drawing/2014/main" val="2618851523"/>
                  </a:ext>
                </a:extLst>
              </a:tr>
              <a:tr h="182880">
                <a:tc>
                  <a:txBody>
                    <a:bodyPr/>
                    <a:lstStyle/>
                    <a:p>
                      <a:r>
                        <a:rPr lang="en-US" altLang="zh-CN" dirty="0"/>
                        <a:t>a==2</a:t>
                      </a:r>
                      <a:endParaRPr lang="zh-CN" altLang="en-US" dirty="0"/>
                    </a:p>
                  </a:txBody>
                  <a:tcPr/>
                </a:tc>
                <a:tc>
                  <a:txBody>
                    <a:bodyPr/>
                    <a:lstStyle/>
                    <a:p>
                      <a:r>
                        <a:rPr lang="en-US" altLang="zh-CN" dirty="0"/>
                        <a:t>5</a:t>
                      </a:r>
                      <a:endParaRPr lang="zh-CN" altLang="en-US" dirty="0"/>
                    </a:p>
                  </a:txBody>
                  <a:tcPr/>
                </a:tc>
                <a:extLst>
                  <a:ext uri="{0D108BD9-81ED-4DB2-BD59-A6C34878D82A}">
                    <a16:rowId xmlns:a16="http://schemas.microsoft.com/office/drawing/2014/main" val="2879758235"/>
                  </a:ext>
                </a:extLst>
              </a:tr>
              <a:tr h="182880">
                <a:tc>
                  <a:txBody>
                    <a:bodyPr/>
                    <a:lstStyle/>
                    <a:p>
                      <a:r>
                        <a:rPr lang="en-US" altLang="zh-CN" dirty="0"/>
                        <a:t>a!=2</a:t>
                      </a:r>
                      <a:endParaRPr lang="zh-CN" altLang="en-US" dirty="0"/>
                    </a:p>
                  </a:txBody>
                  <a:tcPr/>
                </a:tc>
                <a:tc>
                  <a:txBody>
                    <a:bodyPr/>
                    <a:lstStyle/>
                    <a:p>
                      <a:r>
                        <a:rPr lang="en-US" altLang="zh-CN" dirty="0"/>
                        <a:t>6</a:t>
                      </a:r>
                      <a:endParaRPr lang="zh-CN" altLang="en-US" dirty="0"/>
                    </a:p>
                  </a:txBody>
                  <a:tcPr/>
                </a:tc>
                <a:extLst>
                  <a:ext uri="{0D108BD9-81ED-4DB2-BD59-A6C34878D82A}">
                    <a16:rowId xmlns:a16="http://schemas.microsoft.com/office/drawing/2014/main" val="1297612346"/>
                  </a:ext>
                </a:extLst>
              </a:tr>
              <a:tr h="182880">
                <a:tc>
                  <a:txBody>
                    <a:bodyPr/>
                    <a:lstStyle/>
                    <a:p>
                      <a:r>
                        <a:rPr lang="en-US" altLang="zh-CN" dirty="0"/>
                        <a:t>x&gt;0</a:t>
                      </a:r>
                      <a:endParaRPr lang="zh-CN" altLang="en-US" dirty="0"/>
                    </a:p>
                  </a:txBody>
                  <a:tcPr/>
                </a:tc>
                <a:tc>
                  <a:txBody>
                    <a:bodyPr/>
                    <a:lstStyle/>
                    <a:p>
                      <a:r>
                        <a:rPr lang="en-US" altLang="zh-CN" dirty="0"/>
                        <a:t>7</a:t>
                      </a:r>
                      <a:endParaRPr lang="zh-CN" altLang="en-US" dirty="0"/>
                    </a:p>
                  </a:txBody>
                  <a:tcPr/>
                </a:tc>
                <a:extLst>
                  <a:ext uri="{0D108BD9-81ED-4DB2-BD59-A6C34878D82A}">
                    <a16:rowId xmlns:a16="http://schemas.microsoft.com/office/drawing/2014/main" val="1490351616"/>
                  </a:ext>
                </a:extLst>
              </a:tr>
              <a:tr h="182880">
                <a:tc>
                  <a:txBody>
                    <a:bodyPr/>
                    <a:lstStyle/>
                    <a:p>
                      <a:r>
                        <a:rPr lang="en-US" altLang="zh-CN" dirty="0"/>
                        <a:t>x&lt;=0</a:t>
                      </a:r>
                      <a:endParaRPr lang="zh-CN" altLang="en-US" dirty="0"/>
                    </a:p>
                  </a:txBody>
                  <a:tcPr/>
                </a:tc>
                <a:tc>
                  <a:txBody>
                    <a:bodyPr/>
                    <a:lstStyle/>
                    <a:p>
                      <a:r>
                        <a:rPr lang="en-US" altLang="zh-CN" dirty="0"/>
                        <a:t>8</a:t>
                      </a:r>
                      <a:endParaRPr lang="zh-CN" altLang="en-US" dirty="0"/>
                    </a:p>
                  </a:txBody>
                  <a:tcPr/>
                </a:tc>
                <a:extLst>
                  <a:ext uri="{0D108BD9-81ED-4DB2-BD59-A6C34878D82A}">
                    <a16:rowId xmlns:a16="http://schemas.microsoft.com/office/drawing/2014/main" val="100755614"/>
                  </a:ext>
                </a:extLst>
              </a:tr>
            </a:tbl>
          </a:graphicData>
        </a:graphic>
      </p:graphicFrame>
      <p:sp>
        <p:nvSpPr>
          <p:cNvPr id="8" name="矩形 7">
            <a:extLst>
              <a:ext uri="{FF2B5EF4-FFF2-40B4-BE49-F238E27FC236}">
                <a16:creationId xmlns:a16="http://schemas.microsoft.com/office/drawing/2014/main" id="{D6A1D070-080E-41F9-84FA-1B44CD387B40}"/>
              </a:ext>
            </a:extLst>
          </p:cNvPr>
          <p:cNvSpPr/>
          <p:nvPr/>
        </p:nvSpPr>
        <p:spPr>
          <a:xfrm>
            <a:off x="6350493" y="1262503"/>
            <a:ext cx="6096000" cy="1200329"/>
          </a:xfrm>
          <a:prstGeom prst="rect">
            <a:avLst/>
          </a:prstGeom>
        </p:spPr>
        <p:txBody>
          <a:bodyPr>
            <a:spAutoFit/>
          </a:bodyPr>
          <a:lstStyle/>
          <a:p>
            <a:r>
              <a:rPr lang="en-US" altLang="zh-CN" dirty="0">
                <a:solidFill>
                  <a:srgbClr val="333333"/>
                </a:solidFill>
                <a:latin typeface="arial" panose="020B0604020202020204" pitchFamily="34" charset="0"/>
              </a:rPr>
              <a:t>9.</a:t>
            </a:r>
            <a:r>
              <a:rPr lang="zh-CN" altLang="en-US" dirty="0">
                <a:solidFill>
                  <a:srgbClr val="333333"/>
                </a:solidFill>
                <a:latin typeface="arial" panose="020B0604020202020204" pitchFamily="34" charset="0"/>
              </a:rPr>
              <a:t>使得判定</a:t>
            </a:r>
            <a:r>
              <a:rPr lang="en-US" altLang="zh-CN" dirty="0">
                <a:solidFill>
                  <a:srgbClr val="333333"/>
                </a:solidFill>
                <a:latin typeface="arial" panose="020B0604020202020204" pitchFamily="34" charset="0"/>
              </a:rPr>
              <a:t>1</a:t>
            </a:r>
            <a:r>
              <a:rPr lang="zh-CN" altLang="en-US" dirty="0">
                <a:solidFill>
                  <a:srgbClr val="333333"/>
                </a:solidFill>
                <a:latin typeface="arial" panose="020B0604020202020204" pitchFamily="34" charset="0"/>
              </a:rPr>
              <a:t>为真   </a:t>
            </a:r>
            <a:endParaRPr lang="en-US" altLang="zh-CN" dirty="0">
              <a:solidFill>
                <a:srgbClr val="333333"/>
              </a:solidFill>
              <a:latin typeface="arial" panose="020B0604020202020204" pitchFamily="34" charset="0"/>
            </a:endParaRPr>
          </a:p>
          <a:p>
            <a:r>
              <a:rPr lang="en-US" altLang="zh-CN" dirty="0">
                <a:solidFill>
                  <a:srgbClr val="333333"/>
                </a:solidFill>
                <a:latin typeface="arial" panose="020B0604020202020204" pitchFamily="34" charset="0"/>
              </a:rPr>
              <a:t>10.</a:t>
            </a:r>
            <a:r>
              <a:rPr lang="zh-CN" altLang="en-US" dirty="0">
                <a:solidFill>
                  <a:srgbClr val="333333"/>
                </a:solidFill>
                <a:latin typeface="arial" panose="020B0604020202020204" pitchFamily="34" charset="0"/>
              </a:rPr>
              <a:t>使得判定</a:t>
            </a:r>
            <a:r>
              <a:rPr lang="en-US" altLang="zh-CN" dirty="0">
                <a:solidFill>
                  <a:srgbClr val="333333"/>
                </a:solidFill>
                <a:latin typeface="arial" panose="020B0604020202020204" pitchFamily="34" charset="0"/>
              </a:rPr>
              <a:t>1</a:t>
            </a:r>
            <a:r>
              <a:rPr lang="zh-CN" altLang="en-US" dirty="0">
                <a:solidFill>
                  <a:srgbClr val="333333"/>
                </a:solidFill>
                <a:latin typeface="arial" panose="020B0604020202020204" pitchFamily="34" charset="0"/>
              </a:rPr>
              <a:t>为假</a:t>
            </a:r>
            <a:r>
              <a:rPr lang="en-US" altLang="zh-CN" dirty="0">
                <a:solidFill>
                  <a:srgbClr val="333333"/>
                </a:solidFill>
                <a:latin typeface="arial" panose="020B0604020202020204" pitchFamily="34" charset="0"/>
              </a:rPr>
              <a:t> </a:t>
            </a:r>
            <a:br>
              <a:rPr lang="zh-CN" altLang="en-US" dirty="0"/>
            </a:br>
            <a:r>
              <a:rPr lang="en-US" altLang="zh-CN" dirty="0">
                <a:solidFill>
                  <a:srgbClr val="333333"/>
                </a:solidFill>
                <a:latin typeface="arial" panose="020B0604020202020204" pitchFamily="34" charset="0"/>
              </a:rPr>
              <a:t>11.</a:t>
            </a:r>
            <a:r>
              <a:rPr lang="zh-CN" altLang="en-US" dirty="0">
                <a:solidFill>
                  <a:srgbClr val="333333"/>
                </a:solidFill>
                <a:latin typeface="arial" panose="020B0604020202020204" pitchFamily="34" charset="0"/>
              </a:rPr>
              <a:t>使得判定</a:t>
            </a:r>
            <a:r>
              <a:rPr lang="en-US" altLang="zh-CN" dirty="0">
                <a:solidFill>
                  <a:srgbClr val="333333"/>
                </a:solidFill>
                <a:latin typeface="arial" panose="020B0604020202020204" pitchFamily="34" charset="0"/>
              </a:rPr>
              <a:t>2</a:t>
            </a:r>
            <a:r>
              <a:rPr lang="zh-CN" altLang="en-US" dirty="0">
                <a:solidFill>
                  <a:srgbClr val="333333"/>
                </a:solidFill>
                <a:latin typeface="arial" panose="020B0604020202020204" pitchFamily="34" charset="0"/>
              </a:rPr>
              <a:t>为真   </a:t>
            </a:r>
            <a:endParaRPr lang="en-US" altLang="zh-CN" dirty="0">
              <a:solidFill>
                <a:srgbClr val="333333"/>
              </a:solidFill>
              <a:latin typeface="arial" panose="020B0604020202020204" pitchFamily="34" charset="0"/>
            </a:endParaRPr>
          </a:p>
          <a:p>
            <a:r>
              <a:rPr lang="en-US" altLang="zh-CN" dirty="0">
                <a:solidFill>
                  <a:srgbClr val="333333"/>
                </a:solidFill>
                <a:latin typeface="arial" panose="020B0604020202020204" pitchFamily="34" charset="0"/>
              </a:rPr>
              <a:t>12.</a:t>
            </a:r>
            <a:r>
              <a:rPr lang="zh-CN" altLang="en-US" dirty="0">
                <a:solidFill>
                  <a:srgbClr val="333333"/>
                </a:solidFill>
                <a:latin typeface="arial" panose="020B0604020202020204" pitchFamily="34" charset="0"/>
              </a:rPr>
              <a:t>使得判定</a:t>
            </a:r>
            <a:r>
              <a:rPr lang="en-US" altLang="zh-CN" dirty="0">
                <a:solidFill>
                  <a:srgbClr val="333333"/>
                </a:solidFill>
                <a:latin typeface="arial" panose="020B0604020202020204" pitchFamily="34" charset="0"/>
              </a:rPr>
              <a:t>2</a:t>
            </a:r>
            <a:r>
              <a:rPr lang="zh-CN" altLang="en-US" dirty="0">
                <a:solidFill>
                  <a:srgbClr val="333333"/>
                </a:solidFill>
                <a:latin typeface="arial" panose="020B0604020202020204" pitchFamily="34" charset="0"/>
              </a:rPr>
              <a:t>为假</a:t>
            </a:r>
            <a:endParaRPr lang="zh-CN" altLang="en-US" dirty="0"/>
          </a:p>
        </p:txBody>
      </p:sp>
      <p:sp>
        <p:nvSpPr>
          <p:cNvPr id="9" name="矩形 8">
            <a:extLst>
              <a:ext uri="{FF2B5EF4-FFF2-40B4-BE49-F238E27FC236}">
                <a16:creationId xmlns:a16="http://schemas.microsoft.com/office/drawing/2014/main" id="{6E4CD604-DF3E-43D3-A878-6C719B56FF6E}"/>
              </a:ext>
            </a:extLst>
          </p:cNvPr>
          <p:cNvSpPr/>
          <p:nvPr/>
        </p:nvSpPr>
        <p:spPr>
          <a:xfrm>
            <a:off x="4049034" y="4733672"/>
            <a:ext cx="6096000" cy="369332"/>
          </a:xfrm>
          <a:prstGeom prst="rect">
            <a:avLst/>
          </a:prstGeom>
        </p:spPr>
        <p:txBody>
          <a:bodyPr>
            <a:spAutoFit/>
          </a:bodyPr>
          <a:lstStyle/>
          <a:p>
            <a:r>
              <a:rPr lang="en-US" altLang="zh-CN" dirty="0">
                <a:solidFill>
                  <a:srgbClr val="333333"/>
                </a:solidFill>
                <a:latin typeface="arial" panose="020B0604020202020204" pitchFamily="34" charset="0"/>
              </a:rPr>
              <a:t>a=2   b=0   x=3    1,3,5,7,9,11</a:t>
            </a:r>
            <a:endParaRPr lang="zh-CN" altLang="en-US" dirty="0"/>
          </a:p>
        </p:txBody>
      </p:sp>
      <p:sp>
        <p:nvSpPr>
          <p:cNvPr id="10" name="矩形 9">
            <a:extLst>
              <a:ext uri="{FF2B5EF4-FFF2-40B4-BE49-F238E27FC236}">
                <a16:creationId xmlns:a16="http://schemas.microsoft.com/office/drawing/2014/main" id="{3FF8A755-F50E-4F4B-B810-B1894C9692F9}"/>
              </a:ext>
            </a:extLst>
          </p:cNvPr>
          <p:cNvSpPr/>
          <p:nvPr/>
        </p:nvSpPr>
        <p:spPr>
          <a:xfrm>
            <a:off x="4049034" y="5163058"/>
            <a:ext cx="6096000" cy="369332"/>
          </a:xfrm>
          <a:prstGeom prst="rect">
            <a:avLst/>
          </a:prstGeom>
        </p:spPr>
        <p:txBody>
          <a:bodyPr>
            <a:spAutoFit/>
          </a:bodyPr>
          <a:lstStyle/>
          <a:p>
            <a:r>
              <a:rPr lang="en-US" altLang="zh-CN" dirty="0">
                <a:solidFill>
                  <a:srgbClr val="333333"/>
                </a:solidFill>
                <a:latin typeface="arial" panose="020B0604020202020204" pitchFamily="34" charset="0"/>
              </a:rPr>
              <a:t>a=-1   b=1   x=-1    2  ,4 ,6 ,8 , 10 ,12 </a:t>
            </a:r>
            <a:endParaRPr lang="zh-CN" altLang="en-US" dirty="0"/>
          </a:p>
        </p:txBody>
      </p:sp>
    </p:spTree>
    <p:extLst>
      <p:ext uri="{BB962C8B-B14F-4D97-AF65-F5344CB8AC3E}">
        <p14:creationId xmlns:p14="http://schemas.microsoft.com/office/powerpoint/2010/main" val="321518203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5216EA20-43BD-4F2F-9ABB-383332EA819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Multiple condition coverage—</a:t>
            </a:r>
            <a:r>
              <a:rPr lang="zh-CN" altLang="en-US" sz="3600" dirty="0">
                <a:solidFill>
                  <a:schemeClr val="bg1"/>
                </a:solidFill>
              </a:rPr>
              <a:t>条件组合覆盖</a:t>
            </a:r>
            <a:endParaRPr lang="zh-CN" altLang="en-US" sz="3600" dirty="0">
              <a:solidFill>
                <a:schemeClr val="bg1"/>
              </a:solidFill>
              <a:latin typeface="Times New Roman" pitchFamily="18" charset="0"/>
              <a:sym typeface="Times New Roman" pitchFamily="18" charset="0"/>
            </a:endParaRPr>
          </a:p>
        </p:txBody>
      </p:sp>
      <p:sp>
        <p:nvSpPr>
          <p:cNvPr id="2" name="矩形 1">
            <a:extLst>
              <a:ext uri="{FF2B5EF4-FFF2-40B4-BE49-F238E27FC236}">
                <a16:creationId xmlns:a16="http://schemas.microsoft.com/office/drawing/2014/main" id="{4D525663-2449-4B37-AB29-80C3E30DD9D7}"/>
              </a:ext>
            </a:extLst>
          </p:cNvPr>
          <p:cNvSpPr/>
          <p:nvPr/>
        </p:nvSpPr>
        <p:spPr>
          <a:xfrm>
            <a:off x="483366" y="1335630"/>
            <a:ext cx="8960979" cy="461665"/>
          </a:xfrm>
          <a:prstGeom prst="rect">
            <a:avLst/>
          </a:prstGeom>
        </p:spPr>
        <p:txBody>
          <a:bodyPr wrap="none">
            <a:spAutoFit/>
          </a:bodyPr>
          <a:lstStyle/>
          <a:p>
            <a:pPr marL="285750" indent="-285750">
              <a:buFont typeface="Wingdings" panose="05000000000000000000" pitchFamily="2" charset="2"/>
              <a:buChar char="n"/>
            </a:pPr>
            <a:r>
              <a:rPr lang="zh-CN" altLang="en-US" sz="2400" b="1" dirty="0">
                <a:solidFill>
                  <a:srgbClr val="CC3300"/>
                </a:solidFill>
                <a:latin typeface="Microsoft YaHei" panose="020B0503020204020204" pitchFamily="34" charset="-122"/>
                <a:ea typeface="Microsoft YaHei" panose="020B0503020204020204" pitchFamily="34" charset="-122"/>
              </a:rPr>
              <a:t>也叫组合覆盖，</a:t>
            </a:r>
            <a:r>
              <a:rPr lang="en-US" altLang="zh-CN" sz="2400" b="1" dirty="0">
                <a:solidFill>
                  <a:srgbClr val="CC3300"/>
                </a:solidFill>
                <a:latin typeface="Microsoft YaHei" panose="020B0503020204020204" pitchFamily="34" charset="-122"/>
                <a:ea typeface="Microsoft YaHei" panose="020B0503020204020204" pitchFamily="34" charset="-122"/>
              </a:rPr>
              <a:t>Branch Condition Combination Coverage</a:t>
            </a:r>
            <a:endParaRPr lang="zh-CN" altLang="en-US" sz="2400" dirty="0">
              <a:solidFill>
                <a:srgbClr val="CC3300"/>
              </a:solidFill>
            </a:endParaRPr>
          </a:p>
        </p:txBody>
      </p:sp>
      <p:sp>
        <p:nvSpPr>
          <p:cNvPr id="3" name="矩形 2">
            <a:extLst>
              <a:ext uri="{FF2B5EF4-FFF2-40B4-BE49-F238E27FC236}">
                <a16:creationId xmlns:a16="http://schemas.microsoft.com/office/drawing/2014/main" id="{148F895A-35A1-4B8C-9D8A-1607195AF349}"/>
              </a:ext>
            </a:extLst>
          </p:cNvPr>
          <p:cNvSpPr/>
          <p:nvPr/>
        </p:nvSpPr>
        <p:spPr>
          <a:xfrm>
            <a:off x="483365" y="1946403"/>
            <a:ext cx="11270669" cy="1139607"/>
          </a:xfrm>
          <a:prstGeom prst="rect">
            <a:avLst/>
          </a:prstGeom>
        </p:spPr>
        <p:txBody>
          <a:bodyPr wrap="square">
            <a:spAutoFit/>
          </a:bodyPr>
          <a:lstStyle/>
          <a:p>
            <a:pPr>
              <a:lnSpc>
                <a:spcPct val="150000"/>
              </a:lnSpc>
            </a:pPr>
            <a:r>
              <a:rPr lang="zh-CN" altLang="en-US" sz="2400" dirty="0">
                <a:solidFill>
                  <a:srgbClr val="4D4D4D"/>
                </a:solidFill>
                <a:latin typeface="Microsoft YaHei" panose="020B0503020204020204" pitchFamily="34" charset="-122"/>
                <a:ea typeface="Microsoft YaHei" panose="020B0503020204020204" pitchFamily="34" charset="-122"/>
              </a:rPr>
              <a:t>使得每个判定中的各个条件的各种可能组合都至少出现一次。显然，满足条件组合覆盖的测试用例一定是满足判定覆盖、条件覆盖和判定</a:t>
            </a:r>
            <a:r>
              <a:rPr lang="en-US" altLang="zh-CN" sz="2400" dirty="0">
                <a:solidFill>
                  <a:srgbClr val="4D4D4D"/>
                </a:solidFill>
                <a:latin typeface="Microsoft YaHei" panose="020B0503020204020204" pitchFamily="34" charset="-122"/>
                <a:ea typeface="Microsoft YaHei" panose="020B0503020204020204" pitchFamily="34" charset="-122"/>
              </a:rPr>
              <a:t>-</a:t>
            </a:r>
            <a:r>
              <a:rPr lang="zh-CN" altLang="en-US" sz="2400" dirty="0">
                <a:solidFill>
                  <a:srgbClr val="4D4D4D"/>
                </a:solidFill>
                <a:latin typeface="Microsoft YaHei" panose="020B0503020204020204" pitchFamily="34" charset="-122"/>
                <a:ea typeface="Microsoft YaHei" panose="020B0503020204020204" pitchFamily="34" charset="-122"/>
              </a:rPr>
              <a:t>条件覆盖的。</a:t>
            </a:r>
            <a:endParaRPr lang="zh-CN" altLang="en-US" sz="2400" dirty="0"/>
          </a:p>
        </p:txBody>
      </p:sp>
    </p:spTree>
    <p:extLst>
      <p:ext uri="{BB962C8B-B14F-4D97-AF65-F5344CB8AC3E}">
        <p14:creationId xmlns:p14="http://schemas.microsoft.com/office/powerpoint/2010/main" val="267171953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5216EA20-43BD-4F2F-9ABB-383332EA819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White box testing—</a:t>
            </a:r>
            <a:r>
              <a:rPr lang="zh-CN" altLang="en-US" sz="3600" dirty="0">
                <a:solidFill>
                  <a:schemeClr val="bg1"/>
                </a:solidFill>
              </a:rPr>
              <a:t>白盒测试法</a:t>
            </a:r>
            <a:endParaRPr lang="zh-CN" altLang="en-US" sz="3600" dirty="0">
              <a:solidFill>
                <a:schemeClr val="bg1"/>
              </a:solidFill>
              <a:latin typeface="Times New Roman" pitchFamily="18" charset="0"/>
              <a:sym typeface="Times New Roman" pitchFamily="18" charset="0"/>
            </a:endParaRPr>
          </a:p>
        </p:txBody>
      </p:sp>
      <p:sp>
        <p:nvSpPr>
          <p:cNvPr id="3" name="矩形 2">
            <a:extLst>
              <a:ext uri="{FF2B5EF4-FFF2-40B4-BE49-F238E27FC236}">
                <a16:creationId xmlns:a16="http://schemas.microsoft.com/office/drawing/2014/main" id="{4C22A977-44EB-4667-9F21-814883355613}"/>
              </a:ext>
            </a:extLst>
          </p:cNvPr>
          <p:cNvSpPr/>
          <p:nvPr/>
        </p:nvSpPr>
        <p:spPr>
          <a:xfrm>
            <a:off x="140524" y="1486555"/>
            <a:ext cx="10062370" cy="1384995"/>
          </a:xfrm>
          <a:prstGeom prst="rect">
            <a:avLst/>
          </a:prstGeom>
        </p:spPr>
        <p:txBody>
          <a:bodyPr wrap="none">
            <a:spAutoFit/>
          </a:bodyPr>
          <a:lstStyle/>
          <a:p>
            <a:pPr marL="457200" indent="-457200">
              <a:buFont typeface="Wingdings" panose="05000000000000000000" pitchFamily="2" charset="2"/>
              <a:buChar char="n"/>
            </a:pPr>
            <a:r>
              <a:rPr lang="zh-CN" altLang="en-US" sz="2800" dirty="0">
                <a:solidFill>
                  <a:srgbClr val="333333"/>
                </a:solidFill>
                <a:latin typeface="arial" panose="020B0604020202020204" pitchFamily="34" charset="0"/>
              </a:rPr>
              <a:t>闰年判定代码段：</a:t>
            </a:r>
            <a:endParaRPr lang="en-US" altLang="zh-CN" sz="2800" dirty="0">
              <a:solidFill>
                <a:srgbClr val="333333"/>
              </a:solidFill>
              <a:latin typeface="arial" panose="020B0604020202020204" pitchFamily="34" charset="0"/>
            </a:endParaRPr>
          </a:p>
          <a:p>
            <a:r>
              <a:rPr lang="en-US" altLang="zh-CN" sz="2800" dirty="0">
                <a:solidFill>
                  <a:srgbClr val="333333"/>
                </a:solidFill>
                <a:latin typeface="arial" panose="020B0604020202020204" pitchFamily="34" charset="0"/>
              </a:rPr>
              <a:t>if(year&gt;0 &amp;&amp; year %4 ==0 &amp;&amp; year%100!=0  || year%400==0) </a:t>
            </a:r>
          </a:p>
          <a:p>
            <a:r>
              <a:rPr lang="en-US" altLang="zh-CN" sz="2800" dirty="0">
                <a:solidFill>
                  <a:srgbClr val="333333"/>
                </a:solidFill>
                <a:latin typeface="arial" panose="020B0604020202020204" pitchFamily="34" charset="0"/>
              </a:rPr>
              <a:t>   </a:t>
            </a:r>
            <a:r>
              <a:rPr lang="en-US" altLang="zh-CN" sz="2800" dirty="0" err="1">
                <a:solidFill>
                  <a:srgbClr val="333333"/>
                </a:solidFill>
                <a:latin typeface="arial" panose="020B0604020202020204" pitchFamily="34" charset="0"/>
              </a:rPr>
              <a:t>cout</a:t>
            </a:r>
            <a:r>
              <a:rPr lang="en-US" altLang="zh-CN" sz="2800" dirty="0">
                <a:solidFill>
                  <a:srgbClr val="333333"/>
                </a:solidFill>
                <a:latin typeface="arial" panose="020B0604020202020204" pitchFamily="34" charset="0"/>
              </a:rPr>
              <a:t>&lt;&lt;“yes”;</a:t>
            </a:r>
            <a:endParaRPr lang="en-US" altLang="zh-CN" dirty="0"/>
          </a:p>
        </p:txBody>
      </p:sp>
      <p:sp>
        <p:nvSpPr>
          <p:cNvPr id="4" name="矩形 3">
            <a:extLst>
              <a:ext uri="{FF2B5EF4-FFF2-40B4-BE49-F238E27FC236}">
                <a16:creationId xmlns:a16="http://schemas.microsoft.com/office/drawing/2014/main" id="{6E670A95-B442-4645-A7EE-FEA14D67DDC8}"/>
              </a:ext>
            </a:extLst>
          </p:cNvPr>
          <p:cNvSpPr/>
          <p:nvPr/>
        </p:nvSpPr>
        <p:spPr>
          <a:xfrm>
            <a:off x="127058" y="2871550"/>
            <a:ext cx="2492990" cy="954107"/>
          </a:xfrm>
          <a:prstGeom prst="rect">
            <a:avLst/>
          </a:prstGeom>
        </p:spPr>
        <p:txBody>
          <a:bodyPr wrap="none">
            <a:spAutoFit/>
          </a:bodyPr>
          <a:lstStyle/>
          <a:p>
            <a:pPr marL="457200" indent="-457200">
              <a:buFont typeface="Wingdings" panose="05000000000000000000" pitchFamily="2" charset="2"/>
              <a:buChar char="p"/>
            </a:pPr>
            <a:r>
              <a:rPr lang="zh-CN" altLang="en-US" sz="2800" dirty="0">
                <a:solidFill>
                  <a:srgbClr val="CC3300"/>
                </a:solidFill>
                <a:latin typeface="arial" panose="020B0604020202020204" pitchFamily="34" charset="0"/>
              </a:rPr>
              <a:t>语句覆盖</a:t>
            </a:r>
            <a:r>
              <a:rPr lang="zh-CN" altLang="en-US" sz="2800" dirty="0">
                <a:solidFill>
                  <a:srgbClr val="333333"/>
                </a:solidFill>
                <a:latin typeface="arial" panose="020B0604020202020204" pitchFamily="34" charset="0"/>
              </a:rPr>
              <a:t>：</a:t>
            </a:r>
            <a:endParaRPr lang="en-US" altLang="zh-CN" sz="2800" dirty="0">
              <a:solidFill>
                <a:srgbClr val="333333"/>
              </a:solidFill>
              <a:latin typeface="arial" panose="020B0604020202020204" pitchFamily="34" charset="0"/>
            </a:endParaRPr>
          </a:p>
          <a:p>
            <a:r>
              <a:rPr lang="en-US" altLang="zh-CN" sz="2800" dirty="0">
                <a:solidFill>
                  <a:srgbClr val="333333"/>
                </a:solidFill>
                <a:latin typeface="arial" panose="020B0604020202020204" pitchFamily="34" charset="0"/>
              </a:rPr>
              <a:t>year =2020  </a:t>
            </a:r>
            <a:endParaRPr lang="en-US" altLang="zh-CN" dirty="0"/>
          </a:p>
        </p:txBody>
      </p:sp>
      <p:sp>
        <p:nvSpPr>
          <p:cNvPr id="6" name="矩形 5">
            <a:extLst>
              <a:ext uri="{FF2B5EF4-FFF2-40B4-BE49-F238E27FC236}">
                <a16:creationId xmlns:a16="http://schemas.microsoft.com/office/drawing/2014/main" id="{21634C31-6659-403E-A04D-FBA27521A045}"/>
              </a:ext>
            </a:extLst>
          </p:cNvPr>
          <p:cNvSpPr/>
          <p:nvPr/>
        </p:nvSpPr>
        <p:spPr>
          <a:xfrm>
            <a:off x="2988075" y="2871550"/>
            <a:ext cx="3724096" cy="954107"/>
          </a:xfrm>
          <a:prstGeom prst="rect">
            <a:avLst/>
          </a:prstGeom>
        </p:spPr>
        <p:txBody>
          <a:bodyPr wrap="none">
            <a:spAutoFit/>
          </a:bodyPr>
          <a:lstStyle/>
          <a:p>
            <a:pPr marL="457200" indent="-457200">
              <a:buFont typeface="Wingdings" panose="05000000000000000000" pitchFamily="2" charset="2"/>
              <a:buChar char="p"/>
            </a:pPr>
            <a:r>
              <a:rPr lang="zh-CN" altLang="en-US" sz="2800" dirty="0">
                <a:solidFill>
                  <a:srgbClr val="CC3300"/>
                </a:solidFill>
                <a:latin typeface="arial" panose="020B0604020202020204" pitchFamily="34" charset="0"/>
              </a:rPr>
              <a:t>判定覆盖</a:t>
            </a:r>
            <a:r>
              <a:rPr lang="zh-CN" altLang="en-US" sz="2800" dirty="0">
                <a:solidFill>
                  <a:srgbClr val="333333"/>
                </a:solidFill>
                <a:latin typeface="arial" panose="020B0604020202020204" pitchFamily="34" charset="0"/>
              </a:rPr>
              <a:t>：</a:t>
            </a:r>
            <a:endParaRPr lang="en-US" altLang="zh-CN" sz="2800" dirty="0">
              <a:solidFill>
                <a:srgbClr val="333333"/>
              </a:solidFill>
              <a:latin typeface="arial" panose="020B0604020202020204" pitchFamily="34" charset="0"/>
            </a:endParaRPr>
          </a:p>
          <a:p>
            <a:r>
              <a:rPr lang="en-US" altLang="zh-CN" sz="2800" dirty="0">
                <a:solidFill>
                  <a:srgbClr val="333333"/>
                </a:solidFill>
                <a:latin typeface="arial" panose="020B0604020202020204" pitchFamily="34" charset="0"/>
              </a:rPr>
              <a:t>year =2020     year=-1</a:t>
            </a:r>
            <a:endParaRPr lang="en-US" altLang="zh-CN" dirty="0"/>
          </a:p>
        </p:txBody>
      </p:sp>
      <p:sp>
        <p:nvSpPr>
          <p:cNvPr id="7" name="矩形 6">
            <a:extLst>
              <a:ext uri="{FF2B5EF4-FFF2-40B4-BE49-F238E27FC236}">
                <a16:creationId xmlns:a16="http://schemas.microsoft.com/office/drawing/2014/main" id="{E2D530B7-8618-4CA7-8CAA-B3C3B5ACC71A}"/>
              </a:ext>
            </a:extLst>
          </p:cNvPr>
          <p:cNvSpPr/>
          <p:nvPr/>
        </p:nvSpPr>
        <p:spPr>
          <a:xfrm>
            <a:off x="140524" y="4096668"/>
            <a:ext cx="5833648" cy="954107"/>
          </a:xfrm>
          <a:prstGeom prst="rect">
            <a:avLst/>
          </a:prstGeom>
        </p:spPr>
        <p:txBody>
          <a:bodyPr wrap="none">
            <a:spAutoFit/>
          </a:bodyPr>
          <a:lstStyle/>
          <a:p>
            <a:pPr marL="457200" indent="-457200">
              <a:buFont typeface="Wingdings" panose="05000000000000000000" pitchFamily="2" charset="2"/>
              <a:buChar char="p"/>
            </a:pPr>
            <a:r>
              <a:rPr lang="zh-CN" altLang="en-US" sz="2800" dirty="0">
                <a:solidFill>
                  <a:srgbClr val="CC3300"/>
                </a:solidFill>
                <a:latin typeface="arial" panose="020B0604020202020204" pitchFamily="34" charset="0"/>
              </a:rPr>
              <a:t>条件覆盖</a:t>
            </a:r>
            <a:r>
              <a:rPr lang="zh-CN" altLang="en-US" sz="2800" dirty="0">
                <a:solidFill>
                  <a:srgbClr val="333333"/>
                </a:solidFill>
                <a:latin typeface="arial" panose="020B0604020202020204" pitchFamily="34" charset="0"/>
              </a:rPr>
              <a:t>：</a:t>
            </a:r>
            <a:endParaRPr lang="en-US" altLang="zh-CN" sz="2800" dirty="0">
              <a:solidFill>
                <a:srgbClr val="333333"/>
              </a:solidFill>
              <a:latin typeface="arial" panose="020B0604020202020204" pitchFamily="34" charset="0"/>
            </a:endParaRPr>
          </a:p>
          <a:p>
            <a:r>
              <a:rPr lang="en-US" altLang="zh-CN" sz="2800" dirty="0">
                <a:solidFill>
                  <a:srgbClr val="333333"/>
                </a:solidFill>
                <a:latin typeface="arial" panose="020B0604020202020204" pitchFamily="34" charset="0"/>
              </a:rPr>
              <a:t>year =2020     year=-1    year=2000</a:t>
            </a:r>
            <a:endParaRPr lang="en-US" altLang="zh-CN" dirty="0"/>
          </a:p>
        </p:txBody>
      </p:sp>
      <p:sp>
        <p:nvSpPr>
          <p:cNvPr id="8" name="矩形 7">
            <a:extLst>
              <a:ext uri="{FF2B5EF4-FFF2-40B4-BE49-F238E27FC236}">
                <a16:creationId xmlns:a16="http://schemas.microsoft.com/office/drawing/2014/main" id="{005F9E88-9366-4354-BDCF-F0AB70257927}"/>
              </a:ext>
            </a:extLst>
          </p:cNvPr>
          <p:cNvSpPr/>
          <p:nvPr/>
        </p:nvSpPr>
        <p:spPr>
          <a:xfrm>
            <a:off x="127058" y="5286703"/>
            <a:ext cx="5833648" cy="954107"/>
          </a:xfrm>
          <a:prstGeom prst="rect">
            <a:avLst/>
          </a:prstGeom>
        </p:spPr>
        <p:txBody>
          <a:bodyPr wrap="none">
            <a:spAutoFit/>
          </a:bodyPr>
          <a:lstStyle/>
          <a:p>
            <a:pPr marL="457200" indent="-457200">
              <a:buFont typeface="Wingdings" panose="05000000000000000000" pitchFamily="2" charset="2"/>
              <a:buChar char="p"/>
            </a:pPr>
            <a:r>
              <a:rPr lang="zh-CN" altLang="en-US" sz="2800" dirty="0">
                <a:solidFill>
                  <a:srgbClr val="CC3300"/>
                </a:solidFill>
                <a:latin typeface="arial" panose="020B0604020202020204" pitchFamily="34" charset="0"/>
              </a:rPr>
              <a:t>判定</a:t>
            </a:r>
            <a:r>
              <a:rPr lang="en-US" altLang="zh-CN" sz="2800" dirty="0">
                <a:solidFill>
                  <a:srgbClr val="CC3300"/>
                </a:solidFill>
                <a:latin typeface="arial" panose="020B0604020202020204" pitchFamily="34" charset="0"/>
              </a:rPr>
              <a:t>-</a:t>
            </a:r>
            <a:r>
              <a:rPr lang="zh-CN" altLang="en-US" sz="2800" dirty="0">
                <a:solidFill>
                  <a:srgbClr val="CC3300"/>
                </a:solidFill>
                <a:latin typeface="arial" panose="020B0604020202020204" pitchFamily="34" charset="0"/>
              </a:rPr>
              <a:t>条件覆盖</a:t>
            </a:r>
            <a:r>
              <a:rPr lang="zh-CN" altLang="en-US" sz="2800" dirty="0">
                <a:solidFill>
                  <a:srgbClr val="333333"/>
                </a:solidFill>
                <a:latin typeface="arial" panose="020B0604020202020204" pitchFamily="34" charset="0"/>
              </a:rPr>
              <a:t>：</a:t>
            </a:r>
            <a:endParaRPr lang="en-US" altLang="zh-CN" sz="2800" dirty="0">
              <a:solidFill>
                <a:srgbClr val="333333"/>
              </a:solidFill>
              <a:latin typeface="arial" panose="020B0604020202020204" pitchFamily="34" charset="0"/>
            </a:endParaRPr>
          </a:p>
          <a:p>
            <a:r>
              <a:rPr lang="en-US" altLang="zh-CN" sz="2800" dirty="0">
                <a:solidFill>
                  <a:srgbClr val="333333"/>
                </a:solidFill>
                <a:latin typeface="arial" panose="020B0604020202020204" pitchFamily="34" charset="0"/>
              </a:rPr>
              <a:t>year =2020     year=-1    year=2000</a:t>
            </a:r>
            <a:endParaRPr lang="en-US" altLang="zh-CN" dirty="0"/>
          </a:p>
        </p:txBody>
      </p:sp>
    </p:spTree>
    <p:extLst>
      <p:ext uri="{BB962C8B-B14F-4D97-AF65-F5344CB8AC3E}">
        <p14:creationId xmlns:p14="http://schemas.microsoft.com/office/powerpoint/2010/main" val="360651175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5216EA20-43BD-4F2F-9ABB-383332EA819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Path coverage—</a:t>
            </a:r>
            <a:r>
              <a:rPr lang="zh-CN" altLang="en-US" sz="3600" dirty="0">
                <a:solidFill>
                  <a:schemeClr val="bg1"/>
                </a:solidFill>
              </a:rPr>
              <a:t>路径覆盖</a:t>
            </a:r>
            <a:endParaRPr lang="zh-CN" altLang="en-US" sz="3600" dirty="0">
              <a:solidFill>
                <a:schemeClr val="bg1"/>
              </a:solidFill>
              <a:latin typeface="Times New Roman" pitchFamily="18" charset="0"/>
              <a:sym typeface="Times New Roman" pitchFamily="18" charset="0"/>
            </a:endParaRPr>
          </a:p>
        </p:txBody>
      </p:sp>
      <p:sp>
        <p:nvSpPr>
          <p:cNvPr id="2" name="矩形 1">
            <a:extLst>
              <a:ext uri="{FF2B5EF4-FFF2-40B4-BE49-F238E27FC236}">
                <a16:creationId xmlns:a16="http://schemas.microsoft.com/office/drawing/2014/main" id="{1BBF37D2-13A3-4207-95F7-214FE6ED09AA}"/>
              </a:ext>
            </a:extLst>
          </p:cNvPr>
          <p:cNvSpPr/>
          <p:nvPr/>
        </p:nvSpPr>
        <p:spPr>
          <a:xfrm>
            <a:off x="268607" y="1371145"/>
            <a:ext cx="9090950" cy="830997"/>
          </a:xfrm>
          <a:prstGeom prst="rect">
            <a:avLst/>
          </a:prstGeom>
        </p:spPr>
        <p:txBody>
          <a:bodyPr wrap="none">
            <a:spAutoFit/>
          </a:bodyPr>
          <a:lstStyle/>
          <a:p>
            <a:pPr marL="285750" indent="-285750">
              <a:buFont typeface="Wingdings" panose="05000000000000000000" pitchFamily="2" charset="2"/>
              <a:buChar char="n"/>
            </a:pPr>
            <a:r>
              <a:rPr lang="zh-CN" altLang="en-US" sz="2400" dirty="0"/>
              <a:t>选取足够多的测试数据，使程序的每条可能路径都至少执行一次</a:t>
            </a:r>
            <a:endParaRPr lang="en-US" altLang="zh-CN" sz="2400" dirty="0"/>
          </a:p>
          <a:p>
            <a:r>
              <a:rPr lang="zh-CN" altLang="en-US" sz="2400" dirty="0"/>
              <a:t>（如果程序图中有环，则要求每个环至少经过一次）</a:t>
            </a:r>
          </a:p>
        </p:txBody>
      </p:sp>
      <p:sp>
        <p:nvSpPr>
          <p:cNvPr id="9" name="矩形 8">
            <a:extLst>
              <a:ext uri="{FF2B5EF4-FFF2-40B4-BE49-F238E27FC236}">
                <a16:creationId xmlns:a16="http://schemas.microsoft.com/office/drawing/2014/main" id="{FE10A7DD-6D10-4597-B216-BCD8E8CD9D84}"/>
              </a:ext>
            </a:extLst>
          </p:cNvPr>
          <p:cNvSpPr/>
          <p:nvPr/>
        </p:nvSpPr>
        <p:spPr>
          <a:xfrm>
            <a:off x="215653" y="2639837"/>
            <a:ext cx="10928410" cy="1200329"/>
          </a:xfrm>
          <a:prstGeom prst="rect">
            <a:avLst/>
          </a:prstGeom>
        </p:spPr>
        <p:txBody>
          <a:bodyPr wrap="square">
            <a:spAutoFit/>
          </a:bodyPr>
          <a:lstStyle/>
          <a:p>
            <a:pPr marL="342900" indent="-342900">
              <a:buFont typeface="Wingdings" panose="05000000000000000000" pitchFamily="2" charset="2"/>
              <a:buChar char="p"/>
            </a:pPr>
            <a:r>
              <a:rPr lang="zh-CN" altLang="en-US" sz="2400" dirty="0">
                <a:solidFill>
                  <a:srgbClr val="333333"/>
                </a:solidFill>
                <a:latin typeface="Verdana" panose="020B0604030504040204" pitchFamily="34" charset="0"/>
              </a:rPr>
              <a:t>在</a:t>
            </a:r>
            <a:r>
              <a:rPr lang="zh-CN" altLang="en-US" sz="2400" dirty="0">
                <a:solidFill>
                  <a:srgbClr val="CC3300"/>
                </a:solidFill>
                <a:latin typeface="Verdana" panose="020B0604030504040204" pitchFamily="34" charset="0"/>
              </a:rPr>
              <a:t>程序控制流图</a:t>
            </a:r>
            <a:r>
              <a:rPr lang="zh-CN" altLang="en-US" sz="2400" dirty="0">
                <a:solidFill>
                  <a:srgbClr val="333333"/>
                </a:solidFill>
                <a:latin typeface="Verdana" panose="020B0604030504040204" pitchFamily="34" charset="0"/>
              </a:rPr>
              <a:t>的基础上，分析程序控制流图的环路复杂性，导出</a:t>
            </a:r>
            <a:r>
              <a:rPr lang="zh-CN" altLang="en-US" sz="2400" dirty="0">
                <a:solidFill>
                  <a:srgbClr val="CC3300"/>
                </a:solidFill>
                <a:latin typeface="Verdana" panose="020B0604030504040204" pitchFamily="34" charset="0"/>
              </a:rPr>
              <a:t>基本可执行路径</a:t>
            </a:r>
            <a:r>
              <a:rPr lang="zh-CN" altLang="en-US" sz="2400" dirty="0">
                <a:solidFill>
                  <a:srgbClr val="333333"/>
                </a:solidFill>
                <a:latin typeface="Verdana" panose="020B0604030504040204" pitchFamily="34" charset="0"/>
              </a:rPr>
              <a:t>的集合，然后据此设计</a:t>
            </a:r>
            <a:r>
              <a:rPr lang="zh-CN" altLang="en-US" sz="2400" dirty="0">
                <a:solidFill>
                  <a:srgbClr val="CC3300"/>
                </a:solidFill>
                <a:latin typeface="Verdana" panose="020B0604030504040204" pitchFamily="34" charset="0"/>
              </a:rPr>
              <a:t>测试用例</a:t>
            </a:r>
            <a:r>
              <a:rPr lang="zh-CN" altLang="en-US" sz="2400" dirty="0"/>
              <a:t>。</a:t>
            </a:r>
            <a:endParaRPr lang="en-US" altLang="zh-CN" sz="2400" dirty="0"/>
          </a:p>
          <a:p>
            <a:pPr marL="342900" indent="-342900">
              <a:buFont typeface="Wingdings" panose="05000000000000000000" pitchFamily="2" charset="2"/>
              <a:buChar char="p"/>
            </a:pPr>
            <a:r>
              <a:rPr lang="zh-CN" altLang="en-US" sz="2400" dirty="0">
                <a:solidFill>
                  <a:srgbClr val="333333"/>
                </a:solidFill>
                <a:latin typeface="Verdana" panose="020B0604030504040204" pitchFamily="34" charset="0"/>
              </a:rPr>
              <a:t>设计出的测试用例要保证在测试中程序的每一条可执行语句至少执行一次</a:t>
            </a:r>
            <a:endParaRPr lang="zh-CN" altLang="en-US" sz="2400" dirty="0"/>
          </a:p>
        </p:txBody>
      </p:sp>
    </p:spTree>
    <p:extLst>
      <p:ext uri="{BB962C8B-B14F-4D97-AF65-F5344CB8AC3E}">
        <p14:creationId xmlns:p14="http://schemas.microsoft.com/office/powerpoint/2010/main" val="95558892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AEE9E6DB-DA9C-4BFE-B438-25ECBC05D58B}"/>
              </a:ext>
            </a:extLst>
          </p:cNvPr>
          <p:cNvSpPr>
            <a:spLocks noGrp="1"/>
          </p:cNvSpPr>
          <p:nvPr>
            <p:ph type="subTitle" idx="1"/>
          </p:nvPr>
        </p:nvSpPr>
        <p:spPr>
          <a:xfrm>
            <a:off x="298882" y="1364865"/>
            <a:ext cx="9144000" cy="1655762"/>
          </a:xfrm>
        </p:spPr>
        <p:txBody>
          <a:bodyPr/>
          <a:lstStyle/>
          <a:p>
            <a:pPr marL="342900" indent="-342900" algn="l">
              <a:buFont typeface="Wingdings" panose="05000000000000000000" pitchFamily="2" charset="2"/>
              <a:buChar char="p"/>
            </a:pPr>
            <a:r>
              <a:rPr lang="en-US" altLang="zh-CN" b="1" dirty="0">
                <a:solidFill>
                  <a:srgbClr val="CC3300"/>
                </a:solidFill>
              </a:rPr>
              <a:t>Control flow graph——</a:t>
            </a:r>
            <a:r>
              <a:rPr lang="zh-CN" altLang="en-US" b="1" dirty="0">
                <a:solidFill>
                  <a:srgbClr val="CC3300"/>
                </a:solidFill>
              </a:rPr>
              <a:t>控制流图</a:t>
            </a:r>
            <a:r>
              <a:rPr lang="zh-CN" altLang="en-US" b="1" dirty="0"/>
              <a:t>：表示程序的流转过程</a:t>
            </a:r>
          </a:p>
        </p:txBody>
      </p:sp>
      <p:sp>
        <p:nvSpPr>
          <p:cNvPr id="6" name="副标题 2">
            <a:extLst>
              <a:ext uri="{FF2B5EF4-FFF2-40B4-BE49-F238E27FC236}">
                <a16:creationId xmlns:a16="http://schemas.microsoft.com/office/drawing/2014/main" id="{20A237F2-D1E5-4957-9EE7-3344590C9A2D}"/>
              </a:ext>
            </a:extLst>
          </p:cNvPr>
          <p:cNvSpPr txBox="1">
            <a:spLocks noChangeArrowheads="1"/>
          </p:cNvSpPr>
          <p:nvPr/>
        </p:nvSpPr>
        <p:spPr bwMode="auto">
          <a:xfrm>
            <a:off x="76199" y="122237"/>
            <a:ext cx="11207319"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sz="3600" dirty="0">
                <a:solidFill>
                  <a:schemeClr val="bg1"/>
                </a:solidFill>
              </a:rPr>
              <a:t>Path coverage—</a:t>
            </a:r>
            <a:r>
              <a:rPr lang="zh-CN" altLang="en-US" sz="3600" dirty="0">
                <a:solidFill>
                  <a:schemeClr val="bg1"/>
                </a:solidFill>
              </a:rPr>
              <a:t>路径覆盖</a:t>
            </a:r>
            <a:endParaRPr lang="zh-CN" altLang="en-US" sz="3600" dirty="0">
              <a:solidFill>
                <a:schemeClr val="bg1"/>
              </a:solidFill>
              <a:latin typeface="Times New Roman" pitchFamily="18" charset="0"/>
              <a:sym typeface="Times New Roman" pitchFamily="18" charset="0"/>
            </a:endParaRPr>
          </a:p>
        </p:txBody>
      </p:sp>
      <p:sp>
        <p:nvSpPr>
          <p:cNvPr id="7" name="矩形 6">
            <a:extLst>
              <a:ext uri="{FF2B5EF4-FFF2-40B4-BE49-F238E27FC236}">
                <a16:creationId xmlns:a16="http://schemas.microsoft.com/office/drawing/2014/main" id="{3FD4ADAE-EDD5-44C0-99F2-1911F6A0D625}"/>
              </a:ext>
            </a:extLst>
          </p:cNvPr>
          <p:cNvSpPr/>
          <p:nvPr/>
        </p:nvSpPr>
        <p:spPr>
          <a:xfrm>
            <a:off x="565211" y="1912645"/>
            <a:ext cx="10833717" cy="3916008"/>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400" dirty="0">
                <a:solidFill>
                  <a:srgbClr val="333333"/>
                </a:solidFill>
                <a:latin typeface="Verdana" panose="020B0604030504040204" pitchFamily="34" charset="0"/>
              </a:rPr>
              <a:t>顶点：用</a:t>
            </a:r>
            <a:r>
              <a:rPr lang="zh-CN" altLang="en-US" sz="2400" dirty="0">
                <a:solidFill>
                  <a:srgbClr val="CC3300"/>
                </a:solidFill>
                <a:latin typeface="Verdana" panose="020B0604030504040204" pitchFamily="34" charset="0"/>
              </a:rPr>
              <a:t>圆圈</a:t>
            </a:r>
            <a:r>
              <a:rPr lang="zh-CN" altLang="en-US" sz="2400" dirty="0">
                <a:solidFill>
                  <a:srgbClr val="333333"/>
                </a:solidFill>
                <a:latin typeface="Verdana" panose="020B0604030504040204" pitchFamily="34" charset="0"/>
              </a:rPr>
              <a:t>表示，代表一个或多个无分支的语句（块），函数等</a:t>
            </a:r>
            <a:endParaRPr lang="en-US" altLang="zh-CN" sz="2400" dirty="0">
              <a:solidFill>
                <a:srgbClr val="333333"/>
              </a:solidFill>
              <a:latin typeface="Verdana" panose="020B0604030504040204" pitchFamily="34" charset="0"/>
            </a:endParaRPr>
          </a:p>
          <a:p>
            <a:pPr marL="285750" indent="-285750">
              <a:lnSpc>
                <a:spcPct val="150000"/>
              </a:lnSpc>
              <a:buFont typeface="Wingdings" panose="05000000000000000000" pitchFamily="2" charset="2"/>
              <a:buChar char="p"/>
            </a:pPr>
            <a:r>
              <a:rPr lang="zh-CN" altLang="en-US" sz="2400" dirty="0"/>
              <a:t>边：用               表示， 表示流转，跳转，调用等</a:t>
            </a:r>
            <a:endParaRPr lang="en-US" altLang="zh-CN" sz="2400" dirty="0"/>
          </a:p>
          <a:p>
            <a:pPr marL="285750" indent="-285750">
              <a:lnSpc>
                <a:spcPct val="150000"/>
              </a:lnSpc>
              <a:buFont typeface="Wingdings" panose="05000000000000000000" pitchFamily="2" charset="2"/>
              <a:buChar char="p"/>
            </a:pPr>
            <a:r>
              <a:rPr lang="zh-CN" altLang="en-US" sz="2400" dirty="0">
                <a:solidFill>
                  <a:srgbClr val="333333"/>
                </a:solidFill>
                <a:latin typeface="Verdana" panose="020B0604030504040204" pitchFamily="34" charset="0"/>
              </a:rPr>
              <a:t>边和点圈定的部分叫做区域。当对区域计数时，图形外的一个部分也应记为一个区域</a:t>
            </a:r>
            <a:endParaRPr lang="en-US" altLang="zh-CN" sz="2400" dirty="0">
              <a:solidFill>
                <a:srgbClr val="333333"/>
              </a:solidFill>
              <a:latin typeface="Verdana" panose="020B0604030504040204" pitchFamily="34" charset="0"/>
            </a:endParaRPr>
          </a:p>
          <a:p>
            <a:pPr marL="285750" indent="-285750">
              <a:lnSpc>
                <a:spcPct val="150000"/>
              </a:lnSpc>
              <a:buFont typeface="Wingdings" panose="05000000000000000000" pitchFamily="2" charset="2"/>
              <a:buChar char="p"/>
            </a:pPr>
            <a:r>
              <a:rPr lang="zh-CN" altLang="en-US" sz="2400" dirty="0">
                <a:solidFill>
                  <a:srgbClr val="333333"/>
                </a:solidFill>
                <a:latin typeface="Verdana" panose="020B0604030504040204" pitchFamily="34" charset="0"/>
              </a:rPr>
              <a:t>判断语句中的条件为复合条件时，即条件表达式由一个或多个逻辑运算符连接的逻辑表达式（</a:t>
            </a:r>
            <a:r>
              <a:rPr lang="en-US" altLang="zh-CN" sz="2400" dirty="0">
                <a:solidFill>
                  <a:srgbClr val="333333"/>
                </a:solidFill>
                <a:latin typeface="Verdana" panose="020B0604030504040204" pitchFamily="34" charset="0"/>
              </a:rPr>
              <a:t>a and b</a:t>
            </a:r>
            <a:r>
              <a:rPr lang="zh-CN" altLang="en-US" sz="2400" dirty="0">
                <a:solidFill>
                  <a:srgbClr val="333333"/>
                </a:solidFill>
                <a:latin typeface="Verdana" panose="020B0604030504040204" pitchFamily="34" charset="0"/>
              </a:rPr>
              <a:t>），则需要改变复合条件的判断为一系列只有单个条件的嵌套的判断</a:t>
            </a:r>
            <a:endParaRPr lang="zh-CN" altLang="en-US" sz="2400" dirty="0"/>
          </a:p>
        </p:txBody>
      </p:sp>
      <p:cxnSp>
        <p:nvCxnSpPr>
          <p:cNvPr id="9" name="直接箭头连接符 8">
            <a:extLst>
              <a:ext uri="{FF2B5EF4-FFF2-40B4-BE49-F238E27FC236}">
                <a16:creationId xmlns:a16="http://schemas.microsoft.com/office/drawing/2014/main" id="{30FDB280-7BBF-420F-A99B-7B8AD8F2CDA0}"/>
              </a:ext>
            </a:extLst>
          </p:cNvPr>
          <p:cNvCxnSpPr/>
          <p:nvPr/>
        </p:nvCxnSpPr>
        <p:spPr bwMode="auto">
          <a:xfrm>
            <a:off x="1988598" y="2867487"/>
            <a:ext cx="87001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5741884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67B712C1-2E7D-4150-88BC-AB135F5D0593}"/>
              </a:ext>
            </a:extLst>
          </p:cNvPr>
          <p:cNvSpPr>
            <a:spLocks noGrp="1"/>
          </p:cNvSpPr>
          <p:nvPr>
            <p:ph type="subTitle" idx="1"/>
          </p:nvPr>
        </p:nvSpPr>
        <p:spPr/>
        <p:txBody>
          <a:bodyPr/>
          <a:lstStyle/>
          <a:p>
            <a:endParaRPr lang="zh-CN" altLang="en-US" dirty="0"/>
          </a:p>
        </p:txBody>
      </p:sp>
      <p:sp>
        <p:nvSpPr>
          <p:cNvPr id="6" name="副标题 2">
            <a:extLst>
              <a:ext uri="{FF2B5EF4-FFF2-40B4-BE49-F238E27FC236}">
                <a16:creationId xmlns:a16="http://schemas.microsoft.com/office/drawing/2014/main" id="{DB78D278-F0C9-4138-B31C-86541443C18C}"/>
              </a:ext>
            </a:extLst>
          </p:cNvPr>
          <p:cNvSpPr txBox="1">
            <a:spLocks noChangeArrowheads="1"/>
          </p:cNvSpPr>
          <p:nvPr/>
        </p:nvSpPr>
        <p:spPr bwMode="auto">
          <a:xfrm>
            <a:off x="76199" y="122237"/>
            <a:ext cx="11207319"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sz="3600" dirty="0">
                <a:solidFill>
                  <a:schemeClr val="bg1"/>
                </a:solidFill>
              </a:rPr>
              <a:t>Path coverage—</a:t>
            </a:r>
            <a:r>
              <a:rPr lang="zh-CN" altLang="en-US" sz="3600" dirty="0">
                <a:solidFill>
                  <a:schemeClr val="bg1"/>
                </a:solidFill>
              </a:rPr>
              <a:t>路径覆盖</a:t>
            </a:r>
            <a:endParaRPr lang="zh-CN" altLang="en-US" sz="3600" dirty="0">
              <a:solidFill>
                <a:schemeClr val="bg1"/>
              </a:solidFill>
              <a:latin typeface="Times New Roman" pitchFamily="18" charset="0"/>
              <a:sym typeface="Times New Roman" pitchFamily="18" charset="0"/>
            </a:endParaRPr>
          </a:p>
        </p:txBody>
      </p:sp>
      <p:pic>
        <p:nvPicPr>
          <p:cNvPr id="2" name="图片 1">
            <a:extLst>
              <a:ext uri="{FF2B5EF4-FFF2-40B4-BE49-F238E27FC236}">
                <a16:creationId xmlns:a16="http://schemas.microsoft.com/office/drawing/2014/main" id="{7FE3A1B5-DE1E-4730-B69E-6B7BB6E42735}"/>
              </a:ext>
            </a:extLst>
          </p:cNvPr>
          <p:cNvPicPr>
            <a:picLocks noChangeAspect="1"/>
          </p:cNvPicPr>
          <p:nvPr/>
        </p:nvPicPr>
        <p:blipFill>
          <a:blip r:embed="rId3"/>
          <a:stretch>
            <a:fillRect/>
          </a:stretch>
        </p:blipFill>
        <p:spPr>
          <a:xfrm>
            <a:off x="1660443" y="1678476"/>
            <a:ext cx="8038830" cy="3154972"/>
          </a:xfrm>
          <a:prstGeom prst="rect">
            <a:avLst/>
          </a:prstGeom>
        </p:spPr>
      </p:pic>
      <p:pic>
        <p:nvPicPr>
          <p:cNvPr id="4" name="图片 3">
            <a:extLst>
              <a:ext uri="{FF2B5EF4-FFF2-40B4-BE49-F238E27FC236}">
                <a16:creationId xmlns:a16="http://schemas.microsoft.com/office/drawing/2014/main" id="{75F006E8-5BC1-49F9-8A1A-4C9A5C7128A8}"/>
              </a:ext>
            </a:extLst>
          </p:cNvPr>
          <p:cNvPicPr>
            <a:picLocks noChangeAspect="1"/>
          </p:cNvPicPr>
          <p:nvPr/>
        </p:nvPicPr>
        <p:blipFill>
          <a:blip r:embed="rId4"/>
          <a:stretch>
            <a:fillRect/>
          </a:stretch>
        </p:blipFill>
        <p:spPr>
          <a:xfrm>
            <a:off x="3270268" y="1254124"/>
            <a:ext cx="1851820" cy="2933954"/>
          </a:xfrm>
          <a:prstGeom prst="rect">
            <a:avLst/>
          </a:prstGeom>
        </p:spPr>
      </p:pic>
    </p:spTree>
    <p:extLst>
      <p:ext uri="{BB962C8B-B14F-4D97-AF65-F5344CB8AC3E}">
        <p14:creationId xmlns:p14="http://schemas.microsoft.com/office/powerpoint/2010/main" val="410394018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DB78D278-F0C9-4138-B31C-86541443C18C}"/>
              </a:ext>
            </a:extLst>
          </p:cNvPr>
          <p:cNvSpPr txBox="1">
            <a:spLocks noChangeArrowheads="1"/>
          </p:cNvSpPr>
          <p:nvPr/>
        </p:nvSpPr>
        <p:spPr bwMode="auto">
          <a:xfrm>
            <a:off x="76199" y="122237"/>
            <a:ext cx="11207319"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sz="3600" dirty="0">
                <a:solidFill>
                  <a:schemeClr val="bg1"/>
                </a:solidFill>
              </a:rPr>
              <a:t>Path coverage—</a:t>
            </a:r>
            <a:r>
              <a:rPr lang="zh-CN" altLang="en-US" sz="3600" dirty="0">
                <a:solidFill>
                  <a:schemeClr val="bg1"/>
                </a:solidFill>
              </a:rPr>
              <a:t>路径覆盖</a:t>
            </a:r>
            <a:endParaRPr lang="zh-CN" altLang="en-US" sz="3600" dirty="0">
              <a:solidFill>
                <a:schemeClr val="bg1"/>
              </a:solidFill>
              <a:latin typeface="Times New Roman" pitchFamily="18" charset="0"/>
              <a:sym typeface="Times New Roman" pitchFamily="18" charset="0"/>
            </a:endParaRPr>
          </a:p>
        </p:txBody>
      </p:sp>
      <p:pic>
        <p:nvPicPr>
          <p:cNvPr id="2" name="图片 1">
            <a:extLst>
              <a:ext uri="{FF2B5EF4-FFF2-40B4-BE49-F238E27FC236}">
                <a16:creationId xmlns:a16="http://schemas.microsoft.com/office/drawing/2014/main" id="{133F6DF8-85CF-40CC-B183-329468BDA371}"/>
              </a:ext>
            </a:extLst>
          </p:cNvPr>
          <p:cNvPicPr>
            <a:picLocks noChangeAspect="1"/>
          </p:cNvPicPr>
          <p:nvPr/>
        </p:nvPicPr>
        <p:blipFill>
          <a:blip r:embed="rId3"/>
          <a:stretch>
            <a:fillRect/>
          </a:stretch>
        </p:blipFill>
        <p:spPr>
          <a:xfrm>
            <a:off x="2121763" y="1401904"/>
            <a:ext cx="7193966" cy="4529218"/>
          </a:xfrm>
          <a:prstGeom prst="rect">
            <a:avLst/>
          </a:prstGeom>
        </p:spPr>
      </p:pic>
    </p:spTree>
    <p:extLst>
      <p:ext uri="{BB962C8B-B14F-4D97-AF65-F5344CB8AC3E}">
        <p14:creationId xmlns:p14="http://schemas.microsoft.com/office/powerpoint/2010/main" val="113561003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7647373" cy="811213"/>
          </a:xfrm>
          <a:solidFill>
            <a:schemeClr val="accent1"/>
          </a:solidFill>
        </p:spPr>
        <p:txBody>
          <a:bodyPr anchor="ctr"/>
          <a:lstStyle/>
          <a:p>
            <a:pPr algn="l" eaLnBrk="1" hangingPunct="1"/>
            <a:r>
              <a:rPr lang="en-US" altLang="zh-CN" sz="3600" dirty="0">
                <a:solidFill>
                  <a:schemeClr val="bg1"/>
                </a:solidFill>
              </a:rPr>
              <a:t>Testing the Specification</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4013231"/>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n"/>
            </a:pPr>
            <a:r>
              <a:rPr lang="zh-CN" altLang="en-US" sz="2800" dirty="0">
                <a:solidFill>
                  <a:srgbClr val="C00000"/>
                </a:solidFill>
              </a:rPr>
              <a:t>对产品说明书进行低层（微观）审查</a:t>
            </a:r>
            <a:endParaRPr lang="en-US" altLang="zh-CN" sz="2800" dirty="0">
              <a:solidFill>
                <a:srgbClr val="C00000"/>
              </a:solidFill>
            </a:endParaRPr>
          </a:p>
          <a:p>
            <a:pPr marL="457200" indent="-457200" defTabSz="457200" fontAlgn="base">
              <a:spcBef>
                <a:spcPts val="700"/>
              </a:spcBef>
              <a:spcAft>
                <a:spcPct val="0"/>
              </a:spcAft>
              <a:buClr>
                <a:srgbClr val="DD8047"/>
              </a:buClr>
              <a:buSzPct val="60000"/>
              <a:buFont typeface="Wingdings" panose="05000000000000000000" pitchFamily="2" charset="2"/>
              <a:buChar char="p"/>
            </a:pPr>
            <a:r>
              <a:rPr lang="zh-CN" altLang="en-US" sz="2800" b="1" dirty="0">
                <a:solidFill>
                  <a:schemeClr val="bg1">
                    <a:lumMod val="10000"/>
                  </a:schemeClr>
                </a:solidFill>
                <a:latin typeface="仿宋" panose="02010609060101010101" pitchFamily="49" charset="-122"/>
                <a:ea typeface="仿宋" panose="02010609060101010101" pitchFamily="49" charset="-122"/>
                <a:sym typeface="Tw Cen MT"/>
              </a:rPr>
              <a:t>检查产品说明书时对照以下属性检查清单：</a:t>
            </a: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a:p>
            <a:pPr marL="457200" indent="-457200" defTabSz="457200" fontAlgn="base">
              <a:spcBef>
                <a:spcPts val="700"/>
              </a:spcBef>
              <a:spcAft>
                <a:spcPct val="0"/>
              </a:spcAft>
              <a:buClr>
                <a:srgbClr val="DD8047"/>
              </a:buClr>
              <a:buSzPct val="60000"/>
              <a:buFont typeface="Wingdings" panose="05000000000000000000" pitchFamily="2" charset="2"/>
              <a:buChar char="Ø"/>
            </a:pPr>
            <a:r>
              <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rPr>
              <a:t>Complete</a:t>
            </a:r>
            <a:r>
              <a:rPr lang="zh-CN" altLang="en-US" sz="2800" b="1" dirty="0">
                <a:solidFill>
                  <a:schemeClr val="bg1">
                    <a:lumMod val="10000"/>
                  </a:schemeClr>
                </a:solidFill>
                <a:latin typeface="仿宋" panose="02010609060101010101" pitchFamily="49" charset="-122"/>
                <a:ea typeface="仿宋" panose="02010609060101010101" pitchFamily="49" charset="-122"/>
                <a:sym typeface="Tw Cen MT"/>
              </a:rPr>
              <a:t>，完整</a:t>
            </a: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a:p>
            <a:pPr marL="457200" indent="-457200" defTabSz="457200" fontAlgn="base">
              <a:spcBef>
                <a:spcPts val="700"/>
              </a:spcBef>
              <a:spcAft>
                <a:spcPct val="0"/>
              </a:spcAft>
              <a:buClr>
                <a:srgbClr val="DD8047"/>
              </a:buClr>
              <a:buSzPct val="60000"/>
              <a:buFont typeface="Wingdings" panose="05000000000000000000" pitchFamily="2" charset="2"/>
              <a:buChar char="Ø"/>
            </a:pPr>
            <a:r>
              <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rPr>
              <a:t>Precise, Unambiguous, and Clear</a:t>
            </a:r>
            <a:r>
              <a:rPr lang="zh-CN" altLang="en-US" sz="2800" b="1" dirty="0">
                <a:solidFill>
                  <a:schemeClr val="bg1">
                    <a:lumMod val="10000"/>
                  </a:schemeClr>
                </a:solidFill>
                <a:latin typeface="仿宋" panose="02010609060101010101" pitchFamily="49" charset="-122"/>
                <a:ea typeface="仿宋" panose="02010609060101010101" pitchFamily="49" charset="-122"/>
                <a:sym typeface="Tw Cen MT"/>
              </a:rPr>
              <a:t>描述精确，不含糊，清晰</a:t>
            </a: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a:p>
            <a:pPr marL="457200" indent="-457200" defTabSz="457200" fontAlgn="base">
              <a:spcBef>
                <a:spcPts val="700"/>
              </a:spcBef>
              <a:spcAft>
                <a:spcPct val="0"/>
              </a:spcAft>
              <a:buClr>
                <a:srgbClr val="DD8047"/>
              </a:buClr>
              <a:buSzPct val="60000"/>
              <a:buFont typeface="Wingdings" panose="05000000000000000000" pitchFamily="2" charset="2"/>
              <a:buChar char="Ø"/>
            </a:pPr>
            <a:r>
              <a:rPr lang="en-US" altLang="zh-CN" sz="2800" b="1" dirty="0" err="1">
                <a:solidFill>
                  <a:schemeClr val="bg1">
                    <a:lumMod val="10000"/>
                  </a:schemeClr>
                </a:solidFill>
                <a:latin typeface="仿宋" panose="02010609060101010101" pitchFamily="49" charset="-122"/>
                <a:ea typeface="仿宋" panose="02010609060101010101" pitchFamily="49" charset="-122"/>
                <a:sym typeface="Tw Cen MT"/>
              </a:rPr>
              <a:t>Consisten</a:t>
            </a:r>
            <a:r>
              <a:rPr lang="zh-CN" altLang="en-US" sz="2800" b="1" dirty="0">
                <a:solidFill>
                  <a:schemeClr val="bg1">
                    <a:lumMod val="10000"/>
                  </a:schemeClr>
                </a:solidFill>
                <a:latin typeface="仿宋" panose="02010609060101010101" pitchFamily="49" charset="-122"/>
                <a:ea typeface="仿宋" panose="02010609060101010101" pitchFamily="49" charset="-122"/>
                <a:sym typeface="Tw Cen MT"/>
              </a:rPr>
              <a:t>一致，功能描述是否一致</a:t>
            </a: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a:p>
            <a:pPr marL="457200" indent="-457200" defTabSz="457200" fontAlgn="base">
              <a:spcBef>
                <a:spcPts val="700"/>
              </a:spcBef>
              <a:spcAft>
                <a:spcPct val="0"/>
              </a:spcAft>
              <a:buClr>
                <a:srgbClr val="DD8047"/>
              </a:buClr>
              <a:buSzPct val="60000"/>
              <a:buFont typeface="Wingdings" panose="05000000000000000000" pitchFamily="2" charset="2"/>
              <a:buChar char="Ø"/>
            </a:pPr>
            <a:r>
              <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rPr>
              <a:t>Relevant</a:t>
            </a:r>
            <a:r>
              <a:rPr lang="zh-CN" altLang="en-US" sz="2800" b="1" dirty="0">
                <a:solidFill>
                  <a:schemeClr val="bg1">
                    <a:lumMod val="10000"/>
                  </a:schemeClr>
                </a:solidFill>
                <a:latin typeface="仿宋" panose="02010609060101010101" pitchFamily="49" charset="-122"/>
                <a:ea typeface="仿宋" panose="02010609060101010101" pitchFamily="49" charset="-122"/>
                <a:sym typeface="Tw Cen MT"/>
              </a:rPr>
              <a:t>贴切，描述是否必要，是否符合客户要求</a:t>
            </a: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a:p>
            <a:pPr marL="457200" indent="-457200" defTabSz="457200" fontAlgn="base">
              <a:spcBef>
                <a:spcPts val="700"/>
              </a:spcBef>
              <a:spcAft>
                <a:spcPct val="0"/>
              </a:spcAft>
              <a:buClr>
                <a:srgbClr val="DD8047"/>
              </a:buClr>
              <a:buSzPct val="60000"/>
              <a:buFont typeface="Wingdings" panose="05000000000000000000" pitchFamily="2" charset="2"/>
              <a:buChar char="Ø"/>
            </a:pPr>
            <a:r>
              <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rPr>
              <a:t>Code-free</a:t>
            </a:r>
            <a:r>
              <a:rPr lang="zh-CN" altLang="en-US" sz="2800" b="1" dirty="0">
                <a:solidFill>
                  <a:schemeClr val="bg1">
                    <a:lumMod val="10000"/>
                  </a:schemeClr>
                </a:solidFill>
                <a:latin typeface="仿宋" panose="02010609060101010101" pitchFamily="49" charset="-122"/>
                <a:ea typeface="仿宋" panose="02010609060101010101" pitchFamily="49" charset="-122"/>
                <a:sym typeface="Tw Cen MT"/>
              </a:rPr>
              <a:t>代码无关</a:t>
            </a: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a:p>
            <a:pPr marL="457200" indent="-457200" defTabSz="457200" fontAlgn="base">
              <a:spcBef>
                <a:spcPts val="700"/>
              </a:spcBef>
              <a:spcAft>
                <a:spcPct val="0"/>
              </a:spcAft>
              <a:buClr>
                <a:srgbClr val="DD8047"/>
              </a:buClr>
              <a:buSzPct val="60000"/>
              <a:buFont typeface="Wingdings" panose="05000000000000000000" pitchFamily="2" charset="2"/>
              <a:buChar char="Ø"/>
            </a:pPr>
            <a:r>
              <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rPr>
              <a:t>Testable</a:t>
            </a:r>
            <a:r>
              <a:rPr lang="zh-CN" altLang="en-US" sz="2800" b="1" dirty="0">
                <a:solidFill>
                  <a:schemeClr val="bg1">
                    <a:lumMod val="10000"/>
                  </a:schemeClr>
                </a:solidFill>
                <a:latin typeface="仿宋" panose="02010609060101010101" pitchFamily="49" charset="-122"/>
                <a:ea typeface="仿宋" panose="02010609060101010101" pitchFamily="49" charset="-122"/>
                <a:sym typeface="Tw Cen MT"/>
              </a:rPr>
              <a:t>可测试性</a:t>
            </a: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Tree>
    <p:extLst>
      <p:ext uri="{BB962C8B-B14F-4D97-AF65-F5344CB8AC3E}">
        <p14:creationId xmlns:p14="http://schemas.microsoft.com/office/powerpoint/2010/main" val="43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DB78D278-F0C9-4138-B31C-86541443C18C}"/>
              </a:ext>
            </a:extLst>
          </p:cNvPr>
          <p:cNvSpPr txBox="1">
            <a:spLocks noChangeArrowheads="1"/>
          </p:cNvSpPr>
          <p:nvPr/>
        </p:nvSpPr>
        <p:spPr bwMode="auto">
          <a:xfrm>
            <a:off x="76199" y="122237"/>
            <a:ext cx="11207319"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eaLnBrk="1" hangingPunct="1"/>
            <a:r>
              <a:rPr lang="en-US" altLang="zh-CN" sz="3600" dirty="0">
                <a:solidFill>
                  <a:schemeClr val="bg1"/>
                </a:solidFill>
              </a:rPr>
              <a:t>Path coverage—</a:t>
            </a:r>
            <a:r>
              <a:rPr lang="zh-CN" altLang="en-US" sz="3600" dirty="0">
                <a:solidFill>
                  <a:schemeClr val="bg1"/>
                </a:solidFill>
              </a:rPr>
              <a:t>路径覆盖</a:t>
            </a:r>
            <a:endParaRPr lang="zh-CN" altLang="en-US" sz="3600" dirty="0">
              <a:solidFill>
                <a:schemeClr val="bg1"/>
              </a:solidFill>
              <a:latin typeface="Times New Roman" pitchFamily="18" charset="0"/>
              <a:sym typeface="Times New Roman" pitchFamily="18" charset="0"/>
            </a:endParaRPr>
          </a:p>
        </p:txBody>
      </p:sp>
      <p:pic>
        <p:nvPicPr>
          <p:cNvPr id="2" name="图片 1">
            <a:extLst>
              <a:ext uri="{FF2B5EF4-FFF2-40B4-BE49-F238E27FC236}">
                <a16:creationId xmlns:a16="http://schemas.microsoft.com/office/drawing/2014/main" id="{BB79D56F-BB1A-4BB3-90B9-58FF0217093E}"/>
              </a:ext>
            </a:extLst>
          </p:cNvPr>
          <p:cNvPicPr>
            <a:picLocks noChangeAspect="1"/>
          </p:cNvPicPr>
          <p:nvPr/>
        </p:nvPicPr>
        <p:blipFill>
          <a:blip r:embed="rId3"/>
          <a:stretch>
            <a:fillRect/>
          </a:stretch>
        </p:blipFill>
        <p:spPr>
          <a:xfrm>
            <a:off x="2529531" y="1523835"/>
            <a:ext cx="7132938" cy="3810330"/>
          </a:xfrm>
          <a:prstGeom prst="rect">
            <a:avLst/>
          </a:prstGeom>
        </p:spPr>
      </p:pic>
    </p:spTree>
    <p:extLst>
      <p:ext uri="{BB962C8B-B14F-4D97-AF65-F5344CB8AC3E}">
        <p14:creationId xmlns:p14="http://schemas.microsoft.com/office/powerpoint/2010/main" val="402961992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961F530-D1EF-450D-86A5-A6299FDB6FAF}"/>
              </a:ext>
            </a:extLst>
          </p:cNvPr>
          <p:cNvSpPr/>
          <p:nvPr/>
        </p:nvSpPr>
        <p:spPr>
          <a:xfrm>
            <a:off x="346228" y="1283269"/>
            <a:ext cx="11372295" cy="5020733"/>
          </a:xfrm>
          <a:prstGeom prst="rect">
            <a:avLst/>
          </a:prstGeom>
        </p:spPr>
        <p:txBody>
          <a:bodyPr wrap="square">
            <a:spAutoFit/>
          </a:bodyPr>
          <a:lstStyle/>
          <a:p>
            <a:pPr marL="342900" indent="-342900">
              <a:lnSpc>
                <a:spcPct val="150000"/>
              </a:lnSpc>
              <a:buFont typeface="Wingdings" panose="05000000000000000000" pitchFamily="2" charset="2"/>
              <a:buChar char="p"/>
            </a:pPr>
            <a:r>
              <a:rPr lang="zh-CN" altLang="en-US" sz="2400" dirty="0">
                <a:solidFill>
                  <a:srgbClr val="CC3300"/>
                </a:solidFill>
                <a:latin typeface="Verdana" panose="020B0604030504040204" pitchFamily="34" charset="0"/>
              </a:rPr>
              <a:t>程序环路复杂性</a:t>
            </a:r>
            <a:endParaRPr lang="en-US" altLang="zh-CN" sz="2400" dirty="0">
              <a:solidFill>
                <a:srgbClr val="CC3300"/>
              </a:solidFill>
              <a:latin typeface="Verdana" panose="020B0604030504040204" pitchFamily="34" charset="0"/>
            </a:endParaRPr>
          </a:p>
          <a:p>
            <a:pPr marL="342900" indent="-342900">
              <a:lnSpc>
                <a:spcPct val="150000"/>
              </a:lnSpc>
              <a:buFont typeface="Wingdings" panose="05000000000000000000" pitchFamily="2" charset="2"/>
              <a:buChar char="ü"/>
            </a:pPr>
            <a:r>
              <a:rPr lang="zh-CN" altLang="en-US" sz="2400" dirty="0">
                <a:solidFill>
                  <a:srgbClr val="333333"/>
                </a:solidFill>
                <a:latin typeface="Verdana" panose="020B0604030504040204" pitchFamily="34" charset="0"/>
              </a:rPr>
              <a:t>程序的环路复杂性即</a:t>
            </a:r>
            <a:r>
              <a:rPr lang="en-US" altLang="zh-CN" sz="2400" dirty="0">
                <a:solidFill>
                  <a:srgbClr val="333333"/>
                </a:solidFill>
                <a:latin typeface="Verdana" panose="020B0604030504040204" pitchFamily="34" charset="0"/>
              </a:rPr>
              <a:t>McCabe</a:t>
            </a:r>
            <a:r>
              <a:rPr lang="zh-CN" altLang="en-US" sz="2400" dirty="0">
                <a:solidFill>
                  <a:srgbClr val="333333"/>
                </a:solidFill>
                <a:latin typeface="Verdana" panose="020B0604030504040204" pitchFamily="34" charset="0"/>
              </a:rPr>
              <a:t>复杂性度量，简单的定义为</a:t>
            </a:r>
            <a:r>
              <a:rPr lang="zh-CN" altLang="en-US" sz="2400" dirty="0">
                <a:solidFill>
                  <a:srgbClr val="CC3300"/>
                </a:solidFill>
                <a:latin typeface="Verdana" panose="020B0604030504040204" pitchFamily="34" charset="0"/>
              </a:rPr>
              <a:t>控制流图的区域数</a:t>
            </a:r>
            <a:endParaRPr lang="en-US" altLang="zh-CN" sz="2400" dirty="0">
              <a:solidFill>
                <a:srgbClr val="CC3300"/>
              </a:solidFill>
              <a:latin typeface="Verdana" panose="020B0604030504040204" pitchFamily="34" charset="0"/>
            </a:endParaRPr>
          </a:p>
          <a:p>
            <a:pPr marL="342900" indent="-342900">
              <a:lnSpc>
                <a:spcPct val="150000"/>
              </a:lnSpc>
              <a:buFont typeface="Wingdings" panose="05000000000000000000" pitchFamily="2" charset="2"/>
              <a:buChar char="ü"/>
            </a:pPr>
            <a:r>
              <a:rPr lang="zh-CN" altLang="en-US" sz="2400" dirty="0">
                <a:solidFill>
                  <a:srgbClr val="333333"/>
                </a:solidFill>
                <a:latin typeface="Verdana" panose="020B0604030504040204" pitchFamily="34" charset="0"/>
              </a:rPr>
              <a:t>从程序的环路复杂性可导出程序基本路径集合中的独立路径条数，这是确保程序中每个可执行语句至少执行一次所必须的测试用例数目的上界</a:t>
            </a:r>
            <a:endParaRPr lang="en-US" altLang="zh-CN" sz="2400" dirty="0">
              <a:solidFill>
                <a:srgbClr val="333333"/>
              </a:solidFill>
              <a:latin typeface="Verdana" panose="020B0604030504040204" pitchFamily="34" charset="0"/>
            </a:endParaRPr>
          </a:p>
          <a:p>
            <a:pPr marL="342900" indent="-342900">
              <a:lnSpc>
                <a:spcPct val="150000"/>
              </a:lnSpc>
              <a:buFont typeface="Wingdings" panose="05000000000000000000" pitchFamily="2" charset="2"/>
              <a:buChar char="ü"/>
            </a:pPr>
            <a:r>
              <a:rPr lang="zh-CN" altLang="en-US" sz="2400" dirty="0">
                <a:solidFill>
                  <a:srgbClr val="333333"/>
                </a:solidFill>
                <a:latin typeface="Verdana" panose="020B0604030504040204" pitchFamily="34" charset="0"/>
              </a:rPr>
              <a:t>独立路径：</a:t>
            </a:r>
            <a:r>
              <a:rPr lang="zh-CN" altLang="en-US" sz="2400" dirty="0">
                <a:solidFill>
                  <a:srgbClr val="CC3300"/>
                </a:solidFill>
                <a:latin typeface="Verdana" panose="020B0604030504040204" pitchFamily="34" charset="0"/>
              </a:rPr>
              <a:t>包括一组以前没有处理的语句或条件的一条路径</a:t>
            </a:r>
            <a:endParaRPr lang="en-US" altLang="zh-CN" sz="2400" dirty="0">
              <a:solidFill>
                <a:srgbClr val="CC3300"/>
              </a:solidFill>
              <a:latin typeface="Verdana" panose="020B0604030504040204" pitchFamily="34" charset="0"/>
            </a:endParaRPr>
          </a:p>
          <a:p>
            <a:pPr marL="342900" indent="-342900">
              <a:lnSpc>
                <a:spcPct val="150000"/>
              </a:lnSpc>
              <a:buFont typeface="Wingdings" panose="05000000000000000000" pitchFamily="2" charset="2"/>
              <a:buChar char="ü"/>
            </a:pPr>
            <a:r>
              <a:rPr lang="zh-CN" altLang="en-US" sz="2400" dirty="0">
                <a:solidFill>
                  <a:srgbClr val="333333"/>
                </a:solidFill>
                <a:latin typeface="Verdana" panose="020B0604030504040204" pitchFamily="34" charset="0"/>
              </a:rPr>
              <a:t>通常环路复杂性可用以下三种方法求得：</a:t>
            </a:r>
            <a:br>
              <a:rPr lang="zh-CN" altLang="en-US" sz="2400" dirty="0"/>
            </a:br>
            <a:r>
              <a:rPr lang="en-US" altLang="zh-CN" sz="2400" dirty="0">
                <a:solidFill>
                  <a:srgbClr val="333333"/>
                </a:solidFill>
                <a:latin typeface="Verdana" panose="020B0604030504040204" pitchFamily="34" charset="0"/>
              </a:rPr>
              <a:t>1. </a:t>
            </a:r>
            <a:r>
              <a:rPr lang="zh-CN" altLang="en-US" sz="2400" dirty="0">
                <a:solidFill>
                  <a:srgbClr val="333333"/>
                </a:solidFill>
                <a:latin typeface="Verdana" panose="020B0604030504040204" pitchFamily="34" charset="0"/>
              </a:rPr>
              <a:t>将环路复杂性定义为控制流图中的区域数。</a:t>
            </a:r>
            <a:br>
              <a:rPr lang="zh-CN" altLang="en-US" sz="2400" dirty="0"/>
            </a:br>
            <a:r>
              <a:rPr lang="en-US" altLang="zh-CN" sz="2400" dirty="0">
                <a:solidFill>
                  <a:srgbClr val="333333"/>
                </a:solidFill>
                <a:latin typeface="Verdana" panose="020B0604030504040204" pitchFamily="34" charset="0"/>
              </a:rPr>
              <a:t>2.</a:t>
            </a:r>
            <a:r>
              <a:rPr lang="zh-CN" altLang="en-US" sz="2400" dirty="0">
                <a:solidFill>
                  <a:srgbClr val="333333"/>
                </a:solidFill>
                <a:latin typeface="Verdana" panose="020B0604030504040204" pitchFamily="34" charset="0"/>
              </a:rPr>
              <a:t>设</a:t>
            </a:r>
            <a:r>
              <a:rPr lang="en-US" altLang="zh-CN" sz="2400" dirty="0">
                <a:solidFill>
                  <a:srgbClr val="333333"/>
                </a:solidFill>
                <a:latin typeface="Verdana" panose="020B0604030504040204" pitchFamily="34" charset="0"/>
              </a:rPr>
              <a:t>E</a:t>
            </a:r>
            <a:r>
              <a:rPr lang="zh-CN" altLang="en-US" sz="2400" dirty="0">
                <a:solidFill>
                  <a:srgbClr val="333333"/>
                </a:solidFill>
                <a:latin typeface="Verdana" panose="020B0604030504040204" pitchFamily="34" charset="0"/>
              </a:rPr>
              <a:t>为控制流图的边数，</a:t>
            </a:r>
            <a:r>
              <a:rPr lang="en-US" altLang="zh-CN" sz="2400" dirty="0">
                <a:solidFill>
                  <a:srgbClr val="333333"/>
                </a:solidFill>
                <a:latin typeface="Verdana" panose="020B0604030504040204" pitchFamily="34" charset="0"/>
              </a:rPr>
              <a:t>N</a:t>
            </a:r>
            <a:r>
              <a:rPr lang="zh-CN" altLang="en-US" sz="2400" dirty="0">
                <a:solidFill>
                  <a:srgbClr val="333333"/>
                </a:solidFill>
                <a:latin typeface="Verdana" panose="020B0604030504040204" pitchFamily="34" charset="0"/>
              </a:rPr>
              <a:t>为图的结点数，定义环路复杂性为 </a:t>
            </a:r>
            <a:r>
              <a:rPr lang="en-US" altLang="zh-CN" sz="2400" dirty="0">
                <a:solidFill>
                  <a:srgbClr val="333333"/>
                </a:solidFill>
                <a:latin typeface="Verdana" panose="020B0604030504040204" pitchFamily="34" charset="0"/>
              </a:rPr>
              <a:t>V(G)</a:t>
            </a:r>
            <a:r>
              <a:rPr lang="zh-CN" altLang="en-US" sz="2400" dirty="0">
                <a:solidFill>
                  <a:srgbClr val="333333"/>
                </a:solidFill>
                <a:latin typeface="Verdana" panose="020B0604030504040204" pitchFamily="34" charset="0"/>
              </a:rPr>
              <a:t>＝</a:t>
            </a:r>
            <a:r>
              <a:rPr lang="en-US" altLang="zh-CN" sz="2400" dirty="0">
                <a:solidFill>
                  <a:srgbClr val="333333"/>
                </a:solidFill>
                <a:latin typeface="Verdana" panose="020B0604030504040204" pitchFamily="34" charset="0"/>
              </a:rPr>
              <a:t>E</a:t>
            </a:r>
            <a:r>
              <a:rPr lang="zh-CN" altLang="en-US" sz="2400" dirty="0">
                <a:solidFill>
                  <a:srgbClr val="333333"/>
                </a:solidFill>
                <a:latin typeface="Verdana" panose="020B0604030504040204" pitchFamily="34" charset="0"/>
              </a:rPr>
              <a:t>－</a:t>
            </a:r>
            <a:r>
              <a:rPr lang="en-US" altLang="zh-CN" sz="2400" dirty="0">
                <a:solidFill>
                  <a:srgbClr val="333333"/>
                </a:solidFill>
                <a:latin typeface="Verdana" panose="020B0604030504040204" pitchFamily="34" charset="0"/>
              </a:rPr>
              <a:t>N</a:t>
            </a:r>
            <a:r>
              <a:rPr lang="zh-CN" altLang="en-US" sz="2400" dirty="0">
                <a:solidFill>
                  <a:srgbClr val="333333"/>
                </a:solidFill>
                <a:latin typeface="Verdana" panose="020B0604030504040204" pitchFamily="34" charset="0"/>
              </a:rPr>
              <a:t>＋</a:t>
            </a:r>
            <a:r>
              <a:rPr lang="en-US" altLang="zh-CN" sz="2400" dirty="0">
                <a:solidFill>
                  <a:srgbClr val="333333"/>
                </a:solidFill>
                <a:latin typeface="Verdana" panose="020B0604030504040204" pitchFamily="34" charset="0"/>
              </a:rPr>
              <a:t>2</a:t>
            </a:r>
            <a:r>
              <a:rPr lang="zh-CN" altLang="en-US" sz="2400" dirty="0">
                <a:solidFill>
                  <a:srgbClr val="333333"/>
                </a:solidFill>
                <a:latin typeface="Verdana" panose="020B0604030504040204" pitchFamily="34" charset="0"/>
              </a:rPr>
              <a:t>。</a:t>
            </a:r>
            <a:br>
              <a:rPr lang="zh-CN" altLang="en-US" sz="2400" dirty="0"/>
            </a:br>
            <a:r>
              <a:rPr lang="en-US" altLang="zh-CN" sz="2400" dirty="0">
                <a:solidFill>
                  <a:srgbClr val="333333"/>
                </a:solidFill>
                <a:latin typeface="Verdana" panose="020B0604030504040204" pitchFamily="34" charset="0"/>
              </a:rPr>
              <a:t>3. </a:t>
            </a:r>
            <a:r>
              <a:rPr lang="zh-CN" altLang="en-US" sz="2400" dirty="0">
                <a:solidFill>
                  <a:srgbClr val="333333"/>
                </a:solidFill>
                <a:latin typeface="Verdana" panose="020B0604030504040204" pitchFamily="34" charset="0"/>
              </a:rPr>
              <a:t>若设</a:t>
            </a:r>
            <a:r>
              <a:rPr lang="en-US" altLang="zh-CN" sz="2400" dirty="0">
                <a:solidFill>
                  <a:srgbClr val="333333"/>
                </a:solidFill>
                <a:latin typeface="Verdana" panose="020B0604030504040204" pitchFamily="34" charset="0"/>
              </a:rPr>
              <a:t>P</a:t>
            </a:r>
            <a:r>
              <a:rPr lang="zh-CN" altLang="en-US" sz="2400" dirty="0">
                <a:solidFill>
                  <a:srgbClr val="333333"/>
                </a:solidFill>
                <a:latin typeface="Verdana" panose="020B0604030504040204" pitchFamily="34" charset="0"/>
              </a:rPr>
              <a:t>为控制流图中的判定结点数，</a:t>
            </a:r>
            <a:r>
              <a:rPr lang="zh-CN" altLang="en-US" sz="2400" dirty="0">
                <a:solidFill>
                  <a:srgbClr val="CC3300"/>
                </a:solidFill>
                <a:latin typeface="Verdana" panose="020B0604030504040204" pitchFamily="34" charset="0"/>
              </a:rPr>
              <a:t>则有 </a:t>
            </a:r>
            <a:r>
              <a:rPr lang="en-US" altLang="zh-CN" sz="2400" dirty="0">
                <a:solidFill>
                  <a:srgbClr val="CC3300"/>
                </a:solidFill>
                <a:latin typeface="Verdana" panose="020B0604030504040204" pitchFamily="34" charset="0"/>
              </a:rPr>
              <a:t>V(G)</a:t>
            </a:r>
            <a:r>
              <a:rPr lang="zh-CN" altLang="en-US" sz="2400" dirty="0">
                <a:solidFill>
                  <a:srgbClr val="CC3300"/>
                </a:solidFill>
                <a:latin typeface="Verdana" panose="020B0604030504040204" pitchFamily="34" charset="0"/>
              </a:rPr>
              <a:t>＝</a:t>
            </a:r>
            <a:r>
              <a:rPr lang="en-US" altLang="zh-CN" sz="2400" dirty="0">
                <a:solidFill>
                  <a:srgbClr val="CC3300"/>
                </a:solidFill>
                <a:latin typeface="Verdana" panose="020B0604030504040204" pitchFamily="34" charset="0"/>
              </a:rPr>
              <a:t>P</a:t>
            </a:r>
            <a:r>
              <a:rPr lang="zh-CN" altLang="en-US" sz="2400" dirty="0">
                <a:solidFill>
                  <a:srgbClr val="CC3300"/>
                </a:solidFill>
                <a:latin typeface="Verdana" panose="020B0604030504040204" pitchFamily="34" charset="0"/>
              </a:rPr>
              <a:t>＋</a:t>
            </a:r>
            <a:r>
              <a:rPr lang="en-US" altLang="zh-CN" sz="2400" dirty="0">
                <a:solidFill>
                  <a:srgbClr val="CC3300"/>
                </a:solidFill>
                <a:latin typeface="Verdana" panose="020B0604030504040204" pitchFamily="34" charset="0"/>
              </a:rPr>
              <a:t>1</a:t>
            </a:r>
            <a:r>
              <a:rPr lang="zh-CN" altLang="en-US" sz="2400" dirty="0">
                <a:solidFill>
                  <a:srgbClr val="CC3300"/>
                </a:solidFill>
                <a:latin typeface="Verdana" panose="020B0604030504040204" pitchFamily="34" charset="0"/>
              </a:rPr>
              <a:t>。</a:t>
            </a:r>
            <a:endParaRPr lang="zh-CN" altLang="en-US" sz="2400" dirty="0">
              <a:solidFill>
                <a:srgbClr val="CC3300"/>
              </a:solidFill>
            </a:endParaRPr>
          </a:p>
        </p:txBody>
      </p:sp>
      <p:sp>
        <p:nvSpPr>
          <p:cNvPr id="6" name="副标题 2">
            <a:extLst>
              <a:ext uri="{FF2B5EF4-FFF2-40B4-BE49-F238E27FC236}">
                <a16:creationId xmlns:a16="http://schemas.microsoft.com/office/drawing/2014/main" id="{446C4783-A51E-4341-AA43-5E7434753CAC}"/>
              </a:ext>
            </a:extLst>
          </p:cNvPr>
          <p:cNvSpPr txBox="1">
            <a:spLocks noChangeArrowheads="1"/>
          </p:cNvSpPr>
          <p:nvPr/>
        </p:nvSpPr>
        <p:spPr bwMode="auto">
          <a:xfrm>
            <a:off x="76199" y="122237"/>
            <a:ext cx="11207319"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sz="3600" dirty="0">
                <a:solidFill>
                  <a:schemeClr val="bg1"/>
                </a:solidFill>
              </a:rPr>
              <a:t>Path coverage—</a:t>
            </a:r>
            <a:r>
              <a:rPr lang="zh-CN" altLang="en-US" sz="3600" dirty="0">
                <a:solidFill>
                  <a:schemeClr val="bg1"/>
                </a:solidFill>
              </a:rPr>
              <a:t>路径覆盖</a:t>
            </a:r>
            <a:endParaRPr lang="zh-CN" altLang="en-US" sz="3600" dirty="0">
              <a:solidFill>
                <a:schemeClr val="bg1"/>
              </a:solidFill>
              <a:latin typeface="Times New Roman" pitchFamily="18" charset="0"/>
              <a:sym typeface="Times New Roman" pitchFamily="18" charset="0"/>
            </a:endParaRPr>
          </a:p>
        </p:txBody>
      </p:sp>
    </p:spTree>
    <p:extLst>
      <p:ext uri="{BB962C8B-B14F-4D97-AF65-F5344CB8AC3E}">
        <p14:creationId xmlns:p14="http://schemas.microsoft.com/office/powerpoint/2010/main" val="139854975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B70D269-E439-4F18-BEB4-E8AEF7119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664" y="1058863"/>
            <a:ext cx="9363075" cy="5676900"/>
          </a:xfrm>
          <a:prstGeom prst="rect">
            <a:avLst/>
          </a:prstGeom>
        </p:spPr>
      </p:pic>
    </p:spTree>
    <p:extLst>
      <p:ext uri="{BB962C8B-B14F-4D97-AF65-F5344CB8AC3E}">
        <p14:creationId xmlns:p14="http://schemas.microsoft.com/office/powerpoint/2010/main" val="6773007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DB78D278-F0C9-4138-B31C-86541443C18C}"/>
              </a:ext>
            </a:extLst>
          </p:cNvPr>
          <p:cNvSpPr txBox="1">
            <a:spLocks noChangeArrowheads="1"/>
          </p:cNvSpPr>
          <p:nvPr/>
        </p:nvSpPr>
        <p:spPr bwMode="auto">
          <a:xfrm>
            <a:off x="76199" y="122237"/>
            <a:ext cx="11207319"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sz="3600" dirty="0">
                <a:solidFill>
                  <a:schemeClr val="bg1"/>
                </a:solidFill>
              </a:rPr>
              <a:t>Path coverage—</a:t>
            </a:r>
            <a:r>
              <a:rPr lang="zh-CN" altLang="en-US" sz="3600" dirty="0">
                <a:solidFill>
                  <a:schemeClr val="bg1"/>
                </a:solidFill>
              </a:rPr>
              <a:t>路径覆盖</a:t>
            </a:r>
            <a:endParaRPr lang="zh-CN" altLang="en-US" sz="3600" dirty="0">
              <a:solidFill>
                <a:schemeClr val="bg1"/>
              </a:solidFill>
              <a:latin typeface="Times New Roman" pitchFamily="18" charset="0"/>
              <a:sym typeface="Times New Roman" pitchFamily="18" charset="0"/>
            </a:endParaRPr>
          </a:p>
        </p:txBody>
      </p:sp>
      <p:pic>
        <p:nvPicPr>
          <p:cNvPr id="5" name="图片 4">
            <a:extLst>
              <a:ext uri="{FF2B5EF4-FFF2-40B4-BE49-F238E27FC236}">
                <a16:creationId xmlns:a16="http://schemas.microsoft.com/office/drawing/2014/main" id="{91E2E805-19AB-4605-8719-B217D4F89DA4}"/>
              </a:ext>
            </a:extLst>
          </p:cNvPr>
          <p:cNvPicPr>
            <a:picLocks noChangeAspect="1"/>
          </p:cNvPicPr>
          <p:nvPr/>
        </p:nvPicPr>
        <p:blipFill>
          <a:blip r:embed="rId3"/>
          <a:stretch>
            <a:fillRect/>
          </a:stretch>
        </p:blipFill>
        <p:spPr>
          <a:xfrm>
            <a:off x="1846666" y="1357044"/>
            <a:ext cx="7666384" cy="4694327"/>
          </a:xfrm>
          <a:prstGeom prst="rect">
            <a:avLst/>
          </a:prstGeom>
        </p:spPr>
      </p:pic>
    </p:spTree>
    <p:extLst>
      <p:ext uri="{BB962C8B-B14F-4D97-AF65-F5344CB8AC3E}">
        <p14:creationId xmlns:p14="http://schemas.microsoft.com/office/powerpoint/2010/main" val="227643188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DB78D278-F0C9-4138-B31C-86541443C18C}"/>
              </a:ext>
            </a:extLst>
          </p:cNvPr>
          <p:cNvSpPr txBox="1">
            <a:spLocks noChangeArrowheads="1"/>
          </p:cNvSpPr>
          <p:nvPr/>
        </p:nvSpPr>
        <p:spPr bwMode="auto">
          <a:xfrm>
            <a:off x="76199" y="122237"/>
            <a:ext cx="11207319"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sz="3600" dirty="0">
                <a:solidFill>
                  <a:schemeClr val="bg1"/>
                </a:solidFill>
              </a:rPr>
              <a:t>Path coverage—</a:t>
            </a:r>
            <a:r>
              <a:rPr lang="zh-CN" altLang="en-US" sz="3600" dirty="0">
                <a:solidFill>
                  <a:schemeClr val="bg1"/>
                </a:solidFill>
              </a:rPr>
              <a:t>路径覆盖</a:t>
            </a:r>
            <a:endParaRPr lang="zh-CN" altLang="en-US" sz="3600" dirty="0">
              <a:solidFill>
                <a:schemeClr val="bg1"/>
              </a:solidFill>
              <a:latin typeface="Times New Roman" pitchFamily="18" charset="0"/>
              <a:sym typeface="Times New Roman" pitchFamily="18" charset="0"/>
            </a:endParaRPr>
          </a:p>
        </p:txBody>
      </p:sp>
      <p:sp>
        <p:nvSpPr>
          <p:cNvPr id="7" name="副标题 2">
            <a:extLst>
              <a:ext uri="{FF2B5EF4-FFF2-40B4-BE49-F238E27FC236}">
                <a16:creationId xmlns:a16="http://schemas.microsoft.com/office/drawing/2014/main" id="{DC49092D-98F5-4410-9B93-8FEC11CA2FCA}"/>
              </a:ext>
            </a:extLst>
          </p:cNvPr>
          <p:cNvSpPr>
            <a:spLocks noGrp="1"/>
          </p:cNvSpPr>
          <p:nvPr>
            <p:ph type="subTitle" idx="1"/>
          </p:nvPr>
        </p:nvSpPr>
        <p:spPr>
          <a:xfrm>
            <a:off x="298882" y="1364865"/>
            <a:ext cx="1840636" cy="3677652"/>
          </a:xfrm>
        </p:spPr>
        <p:txBody>
          <a:bodyPr/>
          <a:lstStyle/>
          <a:p>
            <a:pPr algn="l"/>
            <a:r>
              <a:rPr lang="en-US" altLang="zh-CN" b="1" dirty="0"/>
              <a:t>if(x&lt;y)</a:t>
            </a:r>
          </a:p>
          <a:p>
            <a:pPr algn="l"/>
            <a:r>
              <a:rPr lang="en-US" altLang="zh-CN" b="1" dirty="0"/>
              <a:t>{</a:t>
            </a:r>
          </a:p>
          <a:p>
            <a:pPr algn="l"/>
            <a:r>
              <a:rPr lang="en-US" altLang="zh-CN" b="1" dirty="0"/>
              <a:t>  y=0;</a:t>
            </a:r>
          </a:p>
          <a:p>
            <a:pPr algn="l"/>
            <a:r>
              <a:rPr lang="en-US" altLang="zh-CN" b="1" dirty="0"/>
              <a:t>  x++;</a:t>
            </a:r>
          </a:p>
          <a:p>
            <a:pPr algn="l"/>
            <a:r>
              <a:rPr lang="en-US" altLang="zh-CN" b="1" dirty="0"/>
              <a:t>}</a:t>
            </a:r>
          </a:p>
          <a:p>
            <a:pPr algn="l"/>
            <a:r>
              <a:rPr lang="en-US" altLang="zh-CN" b="1" dirty="0"/>
              <a:t>else</a:t>
            </a:r>
          </a:p>
          <a:p>
            <a:pPr algn="l"/>
            <a:r>
              <a:rPr lang="en-US" altLang="zh-CN" b="1" dirty="0"/>
              <a:t> x = y ;</a:t>
            </a:r>
            <a:endParaRPr lang="zh-CN" altLang="en-US" b="1" dirty="0"/>
          </a:p>
        </p:txBody>
      </p:sp>
      <p:pic>
        <p:nvPicPr>
          <p:cNvPr id="8" name="图片 7">
            <a:extLst>
              <a:ext uri="{FF2B5EF4-FFF2-40B4-BE49-F238E27FC236}">
                <a16:creationId xmlns:a16="http://schemas.microsoft.com/office/drawing/2014/main" id="{45FF7145-0F03-4E45-9F50-A760DE11895F}"/>
              </a:ext>
            </a:extLst>
          </p:cNvPr>
          <p:cNvPicPr>
            <a:picLocks noChangeAspect="1"/>
          </p:cNvPicPr>
          <p:nvPr/>
        </p:nvPicPr>
        <p:blipFill>
          <a:blip r:embed="rId3"/>
          <a:stretch>
            <a:fillRect/>
          </a:stretch>
        </p:blipFill>
        <p:spPr>
          <a:xfrm>
            <a:off x="2245800" y="1509262"/>
            <a:ext cx="3208298" cy="2933954"/>
          </a:xfrm>
          <a:prstGeom prst="rect">
            <a:avLst/>
          </a:prstGeom>
        </p:spPr>
      </p:pic>
      <p:sp>
        <p:nvSpPr>
          <p:cNvPr id="9" name="副标题 2">
            <a:extLst>
              <a:ext uri="{FF2B5EF4-FFF2-40B4-BE49-F238E27FC236}">
                <a16:creationId xmlns:a16="http://schemas.microsoft.com/office/drawing/2014/main" id="{FF857D8D-3688-4278-88D7-CD94854F5043}"/>
              </a:ext>
            </a:extLst>
          </p:cNvPr>
          <p:cNvSpPr txBox="1">
            <a:spLocks/>
          </p:cNvSpPr>
          <p:nvPr/>
        </p:nvSpPr>
        <p:spPr bwMode="auto">
          <a:xfrm>
            <a:off x="6096000" y="1373801"/>
            <a:ext cx="4015666" cy="36776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b="1" dirty="0"/>
              <a:t>Path: 1 2 4</a:t>
            </a:r>
          </a:p>
          <a:p>
            <a:pPr algn="l"/>
            <a:r>
              <a:rPr lang="en-US" altLang="zh-CN" b="1" dirty="0"/>
              <a:t>Path: 1 3 4</a:t>
            </a:r>
            <a:endParaRPr lang="zh-CN" altLang="en-US" b="1" dirty="0"/>
          </a:p>
        </p:txBody>
      </p:sp>
      <p:sp>
        <p:nvSpPr>
          <p:cNvPr id="10" name="矩形 9">
            <a:extLst>
              <a:ext uri="{FF2B5EF4-FFF2-40B4-BE49-F238E27FC236}">
                <a16:creationId xmlns:a16="http://schemas.microsoft.com/office/drawing/2014/main" id="{68DCF829-575F-4301-8C42-E1765F99E1DD}"/>
              </a:ext>
            </a:extLst>
          </p:cNvPr>
          <p:cNvSpPr/>
          <p:nvPr/>
        </p:nvSpPr>
        <p:spPr>
          <a:xfrm>
            <a:off x="6190696" y="2701757"/>
            <a:ext cx="6096000" cy="646331"/>
          </a:xfrm>
          <a:prstGeom prst="rect">
            <a:avLst/>
          </a:prstGeom>
        </p:spPr>
        <p:txBody>
          <a:bodyPr>
            <a:spAutoFit/>
          </a:bodyPr>
          <a:lstStyle/>
          <a:p>
            <a:r>
              <a:rPr lang="zh-CN" altLang="en-US" dirty="0">
                <a:solidFill>
                  <a:srgbClr val="333333"/>
                </a:solidFill>
                <a:latin typeface="Microsoft YaHei" panose="020B0503020204020204" pitchFamily="34" charset="-122"/>
                <a:ea typeface="Microsoft YaHei" panose="020B0503020204020204" pitchFamily="34" charset="-122"/>
              </a:rPr>
              <a:t>根据上面的独立路径，去设计输入数据，使程序分别执行到上面</a:t>
            </a:r>
            <a:r>
              <a:rPr lang="en-US" altLang="zh-CN" dirty="0">
                <a:solidFill>
                  <a:srgbClr val="333333"/>
                </a:solidFill>
                <a:latin typeface="Microsoft YaHei" panose="020B0503020204020204" pitchFamily="34" charset="-122"/>
                <a:ea typeface="Microsoft YaHei" panose="020B0503020204020204" pitchFamily="34" charset="-122"/>
              </a:rPr>
              <a:t>2</a:t>
            </a:r>
            <a:r>
              <a:rPr lang="zh-CN" altLang="en-US" dirty="0">
                <a:solidFill>
                  <a:srgbClr val="333333"/>
                </a:solidFill>
                <a:latin typeface="Microsoft YaHei" panose="020B0503020204020204" pitchFamily="34" charset="-122"/>
                <a:ea typeface="Microsoft YaHei" panose="020B0503020204020204" pitchFamily="34" charset="-122"/>
              </a:rPr>
              <a:t>条路径</a:t>
            </a:r>
            <a:endParaRPr lang="zh-CN" altLang="en-US" dirty="0"/>
          </a:p>
        </p:txBody>
      </p:sp>
      <p:sp>
        <p:nvSpPr>
          <p:cNvPr id="11" name="矩形 10">
            <a:extLst>
              <a:ext uri="{FF2B5EF4-FFF2-40B4-BE49-F238E27FC236}">
                <a16:creationId xmlns:a16="http://schemas.microsoft.com/office/drawing/2014/main" id="{1F35CF07-2CAE-40A6-9489-9832B835F36D}"/>
              </a:ext>
            </a:extLst>
          </p:cNvPr>
          <p:cNvSpPr/>
          <p:nvPr/>
        </p:nvSpPr>
        <p:spPr>
          <a:xfrm>
            <a:off x="6190696" y="4029713"/>
            <a:ext cx="6096000" cy="646331"/>
          </a:xfrm>
          <a:prstGeom prst="rect">
            <a:avLst/>
          </a:prstGeom>
        </p:spPr>
        <p:txBody>
          <a:bodyPr>
            <a:spAutoFit/>
          </a:bodyPr>
          <a:lstStyle/>
          <a:p>
            <a:r>
              <a:rPr lang="en-US" altLang="zh-CN" dirty="0">
                <a:solidFill>
                  <a:srgbClr val="333333"/>
                </a:solidFill>
                <a:latin typeface="Microsoft YaHei" panose="020B0503020204020204" pitchFamily="34" charset="-122"/>
                <a:ea typeface="Microsoft YaHei" panose="020B0503020204020204" pitchFamily="34" charset="-122"/>
              </a:rPr>
              <a:t>x=3   y=4      </a:t>
            </a:r>
            <a:r>
              <a:rPr lang="zh-CN" altLang="en-US" dirty="0">
                <a:solidFill>
                  <a:srgbClr val="333333"/>
                </a:solidFill>
                <a:latin typeface="Microsoft YaHei" panose="020B0503020204020204" pitchFamily="34" charset="-122"/>
                <a:ea typeface="Microsoft YaHei" panose="020B0503020204020204" pitchFamily="34" charset="-122"/>
              </a:rPr>
              <a:t>预期结果：</a:t>
            </a:r>
            <a:r>
              <a:rPr lang="en-US" altLang="zh-CN" dirty="0">
                <a:solidFill>
                  <a:srgbClr val="333333"/>
                </a:solidFill>
                <a:latin typeface="Microsoft YaHei" panose="020B0503020204020204" pitchFamily="34" charset="-122"/>
                <a:ea typeface="Microsoft YaHei" panose="020B0503020204020204" pitchFamily="34" charset="-122"/>
              </a:rPr>
              <a:t>y=0 x=4</a:t>
            </a:r>
          </a:p>
          <a:p>
            <a:r>
              <a:rPr lang="en-US" altLang="zh-CN" dirty="0">
                <a:solidFill>
                  <a:srgbClr val="333333"/>
                </a:solidFill>
                <a:latin typeface="Microsoft YaHei" panose="020B0503020204020204" pitchFamily="34" charset="-122"/>
                <a:ea typeface="Microsoft YaHei" panose="020B0503020204020204" pitchFamily="34" charset="-122"/>
              </a:rPr>
              <a:t>x=4   y = 3    </a:t>
            </a:r>
            <a:r>
              <a:rPr lang="zh-CN" altLang="en-US" dirty="0">
                <a:solidFill>
                  <a:srgbClr val="333333"/>
                </a:solidFill>
                <a:latin typeface="Microsoft YaHei" panose="020B0503020204020204" pitchFamily="34" charset="-122"/>
                <a:ea typeface="Microsoft YaHei" panose="020B0503020204020204" pitchFamily="34" charset="-122"/>
              </a:rPr>
              <a:t>预期结果： </a:t>
            </a:r>
            <a:r>
              <a:rPr lang="en-US" altLang="zh-CN" dirty="0">
                <a:solidFill>
                  <a:srgbClr val="333333"/>
                </a:solidFill>
                <a:latin typeface="Microsoft YaHei" panose="020B0503020204020204" pitchFamily="34" charset="-122"/>
                <a:ea typeface="Microsoft YaHei" panose="020B0503020204020204" pitchFamily="34" charset="-122"/>
              </a:rPr>
              <a:t>x = 3 ,y = 3</a:t>
            </a:r>
            <a:endParaRPr lang="zh-CN" altLang="en-US" dirty="0"/>
          </a:p>
        </p:txBody>
      </p:sp>
    </p:spTree>
    <p:extLst>
      <p:ext uri="{BB962C8B-B14F-4D97-AF65-F5344CB8AC3E}">
        <p14:creationId xmlns:p14="http://schemas.microsoft.com/office/powerpoint/2010/main" val="136736590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DB78D278-F0C9-4138-B31C-86541443C18C}"/>
              </a:ext>
            </a:extLst>
          </p:cNvPr>
          <p:cNvSpPr txBox="1">
            <a:spLocks noChangeArrowheads="1"/>
          </p:cNvSpPr>
          <p:nvPr/>
        </p:nvSpPr>
        <p:spPr bwMode="auto">
          <a:xfrm>
            <a:off x="76199" y="122237"/>
            <a:ext cx="11207319"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sz="3600" dirty="0">
                <a:solidFill>
                  <a:schemeClr val="bg1"/>
                </a:solidFill>
              </a:rPr>
              <a:t>Path coverage—</a:t>
            </a:r>
            <a:r>
              <a:rPr lang="zh-CN" altLang="en-US" sz="3600" dirty="0">
                <a:solidFill>
                  <a:schemeClr val="bg1"/>
                </a:solidFill>
              </a:rPr>
              <a:t>路径覆盖</a:t>
            </a:r>
            <a:endParaRPr lang="zh-CN" altLang="en-US" sz="3600" dirty="0">
              <a:solidFill>
                <a:schemeClr val="bg1"/>
              </a:solidFill>
              <a:latin typeface="Times New Roman" pitchFamily="18" charset="0"/>
              <a:sym typeface="Times New Roman" pitchFamily="18" charset="0"/>
            </a:endParaRPr>
          </a:p>
        </p:txBody>
      </p:sp>
      <p:sp>
        <p:nvSpPr>
          <p:cNvPr id="7" name="副标题 2">
            <a:extLst>
              <a:ext uri="{FF2B5EF4-FFF2-40B4-BE49-F238E27FC236}">
                <a16:creationId xmlns:a16="http://schemas.microsoft.com/office/drawing/2014/main" id="{DC49092D-98F5-4410-9B93-8FEC11CA2FCA}"/>
              </a:ext>
            </a:extLst>
          </p:cNvPr>
          <p:cNvSpPr>
            <a:spLocks noGrp="1"/>
          </p:cNvSpPr>
          <p:nvPr>
            <p:ph type="subTitle" idx="1"/>
          </p:nvPr>
        </p:nvSpPr>
        <p:spPr>
          <a:xfrm>
            <a:off x="298882" y="1364865"/>
            <a:ext cx="2062578" cy="3677652"/>
          </a:xfrm>
        </p:spPr>
        <p:txBody>
          <a:bodyPr/>
          <a:lstStyle/>
          <a:p>
            <a:pPr algn="l"/>
            <a:r>
              <a:rPr lang="en-US" altLang="zh-CN" b="1" dirty="0"/>
              <a:t>x=0;</a:t>
            </a:r>
          </a:p>
          <a:p>
            <a:pPr algn="l"/>
            <a:r>
              <a:rPr lang="en-US" altLang="zh-CN" b="1" dirty="0"/>
              <a:t>do{</a:t>
            </a:r>
          </a:p>
          <a:p>
            <a:pPr algn="l"/>
            <a:r>
              <a:rPr lang="en-US" altLang="zh-CN" b="1" dirty="0"/>
              <a:t>  y=0;</a:t>
            </a:r>
          </a:p>
          <a:p>
            <a:pPr algn="l"/>
            <a:r>
              <a:rPr lang="en-US" altLang="zh-CN" b="1" dirty="0"/>
              <a:t>  x++;</a:t>
            </a:r>
          </a:p>
          <a:p>
            <a:pPr algn="l"/>
            <a:r>
              <a:rPr lang="en-US" altLang="zh-CN" b="1" dirty="0"/>
              <a:t>}While(x&lt;y);</a:t>
            </a:r>
            <a:endParaRPr lang="zh-CN" altLang="en-US" b="1" dirty="0"/>
          </a:p>
        </p:txBody>
      </p:sp>
      <p:pic>
        <p:nvPicPr>
          <p:cNvPr id="4" name="图片 3">
            <a:extLst>
              <a:ext uri="{FF2B5EF4-FFF2-40B4-BE49-F238E27FC236}">
                <a16:creationId xmlns:a16="http://schemas.microsoft.com/office/drawing/2014/main" id="{C6B6FBA5-7943-42E1-96BD-3EB12ED9E075}"/>
              </a:ext>
            </a:extLst>
          </p:cNvPr>
          <p:cNvPicPr>
            <a:picLocks noChangeAspect="1"/>
          </p:cNvPicPr>
          <p:nvPr/>
        </p:nvPicPr>
        <p:blipFill>
          <a:blip r:embed="rId3"/>
          <a:stretch>
            <a:fillRect/>
          </a:stretch>
        </p:blipFill>
        <p:spPr>
          <a:xfrm>
            <a:off x="2732147" y="1651323"/>
            <a:ext cx="2377646" cy="3391194"/>
          </a:xfrm>
          <a:prstGeom prst="rect">
            <a:avLst/>
          </a:prstGeom>
        </p:spPr>
      </p:pic>
    </p:spTree>
    <p:extLst>
      <p:ext uri="{BB962C8B-B14F-4D97-AF65-F5344CB8AC3E}">
        <p14:creationId xmlns:p14="http://schemas.microsoft.com/office/powerpoint/2010/main" val="158733233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DB78D278-F0C9-4138-B31C-86541443C18C}"/>
              </a:ext>
            </a:extLst>
          </p:cNvPr>
          <p:cNvSpPr txBox="1">
            <a:spLocks noChangeArrowheads="1"/>
          </p:cNvSpPr>
          <p:nvPr/>
        </p:nvSpPr>
        <p:spPr bwMode="auto">
          <a:xfrm>
            <a:off x="76199" y="122237"/>
            <a:ext cx="11207319"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sz="3600" dirty="0">
                <a:solidFill>
                  <a:schemeClr val="bg1"/>
                </a:solidFill>
              </a:rPr>
              <a:t>Path coverage—</a:t>
            </a:r>
            <a:r>
              <a:rPr lang="zh-CN" altLang="en-US" sz="3600" dirty="0">
                <a:solidFill>
                  <a:schemeClr val="bg1"/>
                </a:solidFill>
              </a:rPr>
              <a:t>路径覆盖</a:t>
            </a:r>
            <a:endParaRPr lang="zh-CN" altLang="en-US" sz="3600" dirty="0">
              <a:solidFill>
                <a:schemeClr val="bg1"/>
              </a:solidFill>
              <a:latin typeface="Times New Roman" pitchFamily="18" charset="0"/>
              <a:sym typeface="Times New Roman" pitchFamily="18" charset="0"/>
            </a:endParaRPr>
          </a:p>
        </p:txBody>
      </p:sp>
      <p:pic>
        <p:nvPicPr>
          <p:cNvPr id="4" name="图片 3">
            <a:extLst>
              <a:ext uri="{FF2B5EF4-FFF2-40B4-BE49-F238E27FC236}">
                <a16:creationId xmlns:a16="http://schemas.microsoft.com/office/drawing/2014/main" id="{E188A8AA-FC74-4E96-A1D5-F3C025763D37}"/>
              </a:ext>
            </a:extLst>
          </p:cNvPr>
          <p:cNvPicPr>
            <a:picLocks noChangeAspect="1"/>
          </p:cNvPicPr>
          <p:nvPr/>
        </p:nvPicPr>
        <p:blipFill>
          <a:blip r:embed="rId3"/>
          <a:stretch>
            <a:fillRect/>
          </a:stretch>
        </p:blipFill>
        <p:spPr>
          <a:xfrm>
            <a:off x="76199" y="1384974"/>
            <a:ext cx="7910245" cy="4656223"/>
          </a:xfrm>
          <a:prstGeom prst="rect">
            <a:avLst/>
          </a:prstGeom>
        </p:spPr>
      </p:pic>
      <p:pic>
        <p:nvPicPr>
          <p:cNvPr id="5" name="图片 4">
            <a:extLst>
              <a:ext uri="{FF2B5EF4-FFF2-40B4-BE49-F238E27FC236}">
                <a16:creationId xmlns:a16="http://schemas.microsoft.com/office/drawing/2014/main" id="{CC1B339B-783D-4602-9A11-5A618BF6FAFF}"/>
              </a:ext>
            </a:extLst>
          </p:cNvPr>
          <p:cNvPicPr>
            <a:picLocks noChangeAspect="1"/>
          </p:cNvPicPr>
          <p:nvPr/>
        </p:nvPicPr>
        <p:blipFill>
          <a:blip r:embed="rId4"/>
          <a:stretch>
            <a:fillRect/>
          </a:stretch>
        </p:blipFill>
        <p:spPr>
          <a:xfrm>
            <a:off x="7857408" y="122237"/>
            <a:ext cx="1318374" cy="3756986"/>
          </a:xfrm>
          <a:prstGeom prst="rect">
            <a:avLst/>
          </a:prstGeom>
        </p:spPr>
      </p:pic>
      <p:pic>
        <p:nvPicPr>
          <p:cNvPr id="12" name="图片 11">
            <a:extLst>
              <a:ext uri="{FF2B5EF4-FFF2-40B4-BE49-F238E27FC236}">
                <a16:creationId xmlns:a16="http://schemas.microsoft.com/office/drawing/2014/main" id="{7FA36300-6D14-4FF7-8723-6B637F1C02BA}"/>
              </a:ext>
            </a:extLst>
          </p:cNvPr>
          <p:cNvPicPr>
            <a:picLocks noChangeAspect="1"/>
          </p:cNvPicPr>
          <p:nvPr/>
        </p:nvPicPr>
        <p:blipFill>
          <a:blip r:embed="rId5"/>
          <a:stretch>
            <a:fillRect/>
          </a:stretch>
        </p:blipFill>
        <p:spPr>
          <a:xfrm>
            <a:off x="7256303" y="3713085"/>
            <a:ext cx="3627434" cy="975445"/>
          </a:xfrm>
          <a:prstGeom prst="rect">
            <a:avLst/>
          </a:prstGeom>
        </p:spPr>
      </p:pic>
      <p:pic>
        <p:nvPicPr>
          <p:cNvPr id="13" name="图片 12">
            <a:extLst>
              <a:ext uri="{FF2B5EF4-FFF2-40B4-BE49-F238E27FC236}">
                <a16:creationId xmlns:a16="http://schemas.microsoft.com/office/drawing/2014/main" id="{AF79030A-CDA6-4155-AF42-082AAA08844D}"/>
              </a:ext>
            </a:extLst>
          </p:cNvPr>
          <p:cNvPicPr>
            <a:picLocks noChangeAspect="1"/>
          </p:cNvPicPr>
          <p:nvPr/>
        </p:nvPicPr>
        <p:blipFill>
          <a:blip r:embed="rId6"/>
          <a:stretch>
            <a:fillRect/>
          </a:stretch>
        </p:blipFill>
        <p:spPr>
          <a:xfrm>
            <a:off x="7256303" y="4808042"/>
            <a:ext cx="3726503" cy="2049958"/>
          </a:xfrm>
          <a:prstGeom prst="rect">
            <a:avLst/>
          </a:prstGeom>
        </p:spPr>
      </p:pic>
    </p:spTree>
    <p:extLst>
      <p:ext uri="{BB962C8B-B14F-4D97-AF65-F5344CB8AC3E}">
        <p14:creationId xmlns:p14="http://schemas.microsoft.com/office/powerpoint/2010/main" val="24197886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DB78D278-F0C9-4138-B31C-86541443C18C}"/>
              </a:ext>
            </a:extLst>
          </p:cNvPr>
          <p:cNvSpPr txBox="1">
            <a:spLocks noChangeArrowheads="1"/>
          </p:cNvSpPr>
          <p:nvPr/>
        </p:nvSpPr>
        <p:spPr bwMode="auto">
          <a:xfrm>
            <a:off x="76199" y="122237"/>
            <a:ext cx="11207319"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eaLnBrk="1" hangingPunct="1"/>
            <a:r>
              <a:rPr lang="en-US" altLang="zh-CN" sz="3600" dirty="0">
                <a:solidFill>
                  <a:schemeClr val="bg1"/>
                </a:solidFill>
              </a:rPr>
              <a:t>Path coverage—</a:t>
            </a:r>
            <a:r>
              <a:rPr lang="zh-CN" altLang="en-US" sz="3600" dirty="0">
                <a:solidFill>
                  <a:schemeClr val="bg1"/>
                </a:solidFill>
              </a:rPr>
              <a:t>路径覆盖</a:t>
            </a:r>
            <a:endParaRPr lang="zh-CN" altLang="en-US" sz="3600" dirty="0">
              <a:solidFill>
                <a:schemeClr val="bg1"/>
              </a:solidFill>
              <a:latin typeface="Times New Roman" pitchFamily="18" charset="0"/>
              <a:sym typeface="Times New Roman" pitchFamily="18" charset="0"/>
            </a:endParaRPr>
          </a:p>
        </p:txBody>
      </p:sp>
      <p:pic>
        <p:nvPicPr>
          <p:cNvPr id="2" name="图片 1">
            <a:extLst>
              <a:ext uri="{FF2B5EF4-FFF2-40B4-BE49-F238E27FC236}">
                <a16:creationId xmlns:a16="http://schemas.microsoft.com/office/drawing/2014/main" id="{E04D5313-F91F-4F1C-945E-EAA4CD0507F6}"/>
              </a:ext>
            </a:extLst>
          </p:cNvPr>
          <p:cNvPicPr>
            <a:picLocks noChangeAspect="1"/>
          </p:cNvPicPr>
          <p:nvPr/>
        </p:nvPicPr>
        <p:blipFill>
          <a:blip r:embed="rId3"/>
          <a:stretch>
            <a:fillRect/>
          </a:stretch>
        </p:blipFill>
        <p:spPr>
          <a:xfrm>
            <a:off x="0" y="122237"/>
            <a:ext cx="4610500" cy="6348010"/>
          </a:xfrm>
          <a:prstGeom prst="rect">
            <a:avLst/>
          </a:prstGeom>
        </p:spPr>
      </p:pic>
      <p:pic>
        <p:nvPicPr>
          <p:cNvPr id="3" name="图片 2">
            <a:extLst>
              <a:ext uri="{FF2B5EF4-FFF2-40B4-BE49-F238E27FC236}">
                <a16:creationId xmlns:a16="http://schemas.microsoft.com/office/drawing/2014/main" id="{A90D9B61-FDC2-4B12-82F7-933284EB56AC}"/>
              </a:ext>
            </a:extLst>
          </p:cNvPr>
          <p:cNvPicPr>
            <a:picLocks noChangeAspect="1"/>
          </p:cNvPicPr>
          <p:nvPr/>
        </p:nvPicPr>
        <p:blipFill>
          <a:blip r:embed="rId4"/>
          <a:stretch>
            <a:fillRect/>
          </a:stretch>
        </p:blipFill>
        <p:spPr>
          <a:xfrm>
            <a:off x="4610500" y="933450"/>
            <a:ext cx="4077053" cy="3665538"/>
          </a:xfrm>
          <a:prstGeom prst="rect">
            <a:avLst/>
          </a:prstGeom>
        </p:spPr>
      </p:pic>
      <p:pic>
        <p:nvPicPr>
          <p:cNvPr id="5" name="图片 4">
            <a:extLst>
              <a:ext uri="{FF2B5EF4-FFF2-40B4-BE49-F238E27FC236}">
                <a16:creationId xmlns:a16="http://schemas.microsoft.com/office/drawing/2014/main" id="{475CCA89-A6E8-442F-B2B5-AABF31924F3D}"/>
              </a:ext>
            </a:extLst>
          </p:cNvPr>
          <p:cNvPicPr>
            <a:picLocks noChangeAspect="1"/>
          </p:cNvPicPr>
          <p:nvPr/>
        </p:nvPicPr>
        <p:blipFill>
          <a:blip r:embed="rId5"/>
          <a:stretch>
            <a:fillRect/>
          </a:stretch>
        </p:blipFill>
        <p:spPr>
          <a:xfrm>
            <a:off x="3565138" y="3633650"/>
            <a:ext cx="1531753" cy="2514818"/>
          </a:xfrm>
          <a:prstGeom prst="rect">
            <a:avLst/>
          </a:prstGeom>
        </p:spPr>
      </p:pic>
      <p:pic>
        <p:nvPicPr>
          <p:cNvPr id="7" name="图片 6">
            <a:extLst>
              <a:ext uri="{FF2B5EF4-FFF2-40B4-BE49-F238E27FC236}">
                <a16:creationId xmlns:a16="http://schemas.microsoft.com/office/drawing/2014/main" id="{619CD8B9-A0FE-459A-B466-EECCFF183490}"/>
              </a:ext>
            </a:extLst>
          </p:cNvPr>
          <p:cNvPicPr>
            <a:picLocks noChangeAspect="1"/>
          </p:cNvPicPr>
          <p:nvPr/>
        </p:nvPicPr>
        <p:blipFill>
          <a:blip r:embed="rId6"/>
          <a:stretch>
            <a:fillRect/>
          </a:stretch>
        </p:blipFill>
        <p:spPr>
          <a:xfrm>
            <a:off x="8662029" y="944954"/>
            <a:ext cx="2613887" cy="4564776"/>
          </a:xfrm>
          <a:prstGeom prst="rect">
            <a:avLst/>
          </a:prstGeom>
        </p:spPr>
      </p:pic>
    </p:spTree>
    <p:extLst>
      <p:ext uri="{BB962C8B-B14F-4D97-AF65-F5344CB8AC3E}">
        <p14:creationId xmlns:p14="http://schemas.microsoft.com/office/powerpoint/2010/main" val="285807139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DB78D278-F0C9-4138-B31C-86541443C18C}"/>
              </a:ext>
            </a:extLst>
          </p:cNvPr>
          <p:cNvSpPr txBox="1">
            <a:spLocks noChangeArrowheads="1"/>
          </p:cNvSpPr>
          <p:nvPr/>
        </p:nvSpPr>
        <p:spPr bwMode="auto">
          <a:xfrm>
            <a:off x="76199" y="122237"/>
            <a:ext cx="11207319"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eaLnBrk="1" hangingPunct="1"/>
            <a:r>
              <a:rPr lang="en-US" altLang="zh-CN" sz="3600" dirty="0">
                <a:solidFill>
                  <a:schemeClr val="bg1"/>
                </a:solidFill>
              </a:rPr>
              <a:t>Path coverage—</a:t>
            </a:r>
            <a:r>
              <a:rPr lang="zh-CN" altLang="en-US" sz="3600" dirty="0">
                <a:solidFill>
                  <a:schemeClr val="bg1"/>
                </a:solidFill>
              </a:rPr>
              <a:t>路径覆盖</a:t>
            </a:r>
            <a:endParaRPr lang="zh-CN" altLang="en-US" sz="3600" dirty="0">
              <a:solidFill>
                <a:schemeClr val="bg1"/>
              </a:solidFill>
              <a:latin typeface="Times New Roman" pitchFamily="18" charset="0"/>
              <a:sym typeface="Times New Roman" pitchFamily="18" charset="0"/>
            </a:endParaRPr>
          </a:p>
        </p:txBody>
      </p:sp>
      <p:pic>
        <p:nvPicPr>
          <p:cNvPr id="4" name="图片 3">
            <a:extLst>
              <a:ext uri="{FF2B5EF4-FFF2-40B4-BE49-F238E27FC236}">
                <a16:creationId xmlns:a16="http://schemas.microsoft.com/office/drawing/2014/main" id="{EC06F8DF-F358-46FB-9FF9-04FC0139956C}"/>
              </a:ext>
            </a:extLst>
          </p:cNvPr>
          <p:cNvPicPr>
            <a:picLocks noChangeAspect="1"/>
          </p:cNvPicPr>
          <p:nvPr/>
        </p:nvPicPr>
        <p:blipFill>
          <a:blip r:embed="rId3"/>
          <a:stretch>
            <a:fillRect/>
          </a:stretch>
        </p:blipFill>
        <p:spPr>
          <a:xfrm>
            <a:off x="2472376" y="1527291"/>
            <a:ext cx="7247248" cy="4282811"/>
          </a:xfrm>
          <a:prstGeom prst="rect">
            <a:avLst/>
          </a:prstGeom>
        </p:spPr>
      </p:pic>
    </p:spTree>
    <p:extLst>
      <p:ext uri="{BB962C8B-B14F-4D97-AF65-F5344CB8AC3E}">
        <p14:creationId xmlns:p14="http://schemas.microsoft.com/office/powerpoint/2010/main" val="5940695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DB78D278-F0C9-4138-B31C-86541443C18C}"/>
              </a:ext>
            </a:extLst>
          </p:cNvPr>
          <p:cNvSpPr txBox="1">
            <a:spLocks noChangeArrowheads="1"/>
          </p:cNvSpPr>
          <p:nvPr/>
        </p:nvSpPr>
        <p:spPr bwMode="auto">
          <a:xfrm>
            <a:off x="76199" y="122237"/>
            <a:ext cx="11207319"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eaLnBrk="1" hangingPunct="1"/>
            <a:r>
              <a:rPr lang="en-US" altLang="zh-CN" sz="3600" dirty="0">
                <a:solidFill>
                  <a:schemeClr val="bg1"/>
                </a:solidFill>
              </a:rPr>
              <a:t>Path coverage—</a:t>
            </a:r>
            <a:r>
              <a:rPr lang="zh-CN" altLang="en-US" sz="3600" dirty="0">
                <a:solidFill>
                  <a:schemeClr val="bg1"/>
                </a:solidFill>
              </a:rPr>
              <a:t>路径覆盖</a:t>
            </a:r>
            <a:endParaRPr lang="zh-CN" altLang="en-US" sz="3600" dirty="0">
              <a:solidFill>
                <a:schemeClr val="bg1"/>
              </a:solidFill>
              <a:latin typeface="Times New Roman" pitchFamily="18" charset="0"/>
              <a:sym typeface="Times New Roman" pitchFamily="18" charset="0"/>
            </a:endParaRPr>
          </a:p>
        </p:txBody>
      </p:sp>
      <p:pic>
        <p:nvPicPr>
          <p:cNvPr id="2" name="图片 1">
            <a:extLst>
              <a:ext uri="{FF2B5EF4-FFF2-40B4-BE49-F238E27FC236}">
                <a16:creationId xmlns:a16="http://schemas.microsoft.com/office/drawing/2014/main" id="{036532C3-331C-4E3C-A06B-237F8451348B}"/>
              </a:ext>
            </a:extLst>
          </p:cNvPr>
          <p:cNvPicPr>
            <a:picLocks noChangeAspect="1"/>
          </p:cNvPicPr>
          <p:nvPr/>
        </p:nvPicPr>
        <p:blipFill>
          <a:blip r:embed="rId3"/>
          <a:stretch>
            <a:fillRect/>
          </a:stretch>
        </p:blipFill>
        <p:spPr>
          <a:xfrm>
            <a:off x="641063" y="1586999"/>
            <a:ext cx="3772227" cy="4145639"/>
          </a:xfrm>
          <a:prstGeom prst="rect">
            <a:avLst/>
          </a:prstGeom>
        </p:spPr>
      </p:pic>
      <p:pic>
        <p:nvPicPr>
          <p:cNvPr id="3" name="图片 2">
            <a:extLst>
              <a:ext uri="{FF2B5EF4-FFF2-40B4-BE49-F238E27FC236}">
                <a16:creationId xmlns:a16="http://schemas.microsoft.com/office/drawing/2014/main" id="{F33BED24-8F38-49BF-841F-B2AAE79FC1E9}"/>
              </a:ext>
            </a:extLst>
          </p:cNvPr>
          <p:cNvPicPr>
            <a:picLocks noChangeAspect="1"/>
          </p:cNvPicPr>
          <p:nvPr/>
        </p:nvPicPr>
        <p:blipFill>
          <a:blip r:embed="rId4"/>
          <a:stretch>
            <a:fillRect/>
          </a:stretch>
        </p:blipFill>
        <p:spPr>
          <a:xfrm>
            <a:off x="4949915" y="1277185"/>
            <a:ext cx="2895851" cy="2918713"/>
          </a:xfrm>
          <a:prstGeom prst="rect">
            <a:avLst/>
          </a:prstGeom>
        </p:spPr>
      </p:pic>
      <p:pic>
        <p:nvPicPr>
          <p:cNvPr id="5" name="图片 4">
            <a:extLst>
              <a:ext uri="{FF2B5EF4-FFF2-40B4-BE49-F238E27FC236}">
                <a16:creationId xmlns:a16="http://schemas.microsoft.com/office/drawing/2014/main" id="{12AF5A22-1A13-4630-A208-91C1EC2840E6}"/>
              </a:ext>
            </a:extLst>
          </p:cNvPr>
          <p:cNvPicPr>
            <a:picLocks noChangeAspect="1"/>
          </p:cNvPicPr>
          <p:nvPr/>
        </p:nvPicPr>
        <p:blipFill>
          <a:blip r:embed="rId5"/>
          <a:stretch>
            <a:fillRect/>
          </a:stretch>
        </p:blipFill>
        <p:spPr>
          <a:xfrm>
            <a:off x="5058017" y="4382329"/>
            <a:ext cx="4206605" cy="1859441"/>
          </a:xfrm>
          <a:prstGeom prst="rect">
            <a:avLst/>
          </a:prstGeom>
        </p:spPr>
      </p:pic>
    </p:spTree>
    <p:extLst>
      <p:ext uri="{BB962C8B-B14F-4D97-AF65-F5344CB8AC3E}">
        <p14:creationId xmlns:p14="http://schemas.microsoft.com/office/powerpoint/2010/main" val="60674193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7647373" cy="811213"/>
          </a:xfrm>
          <a:solidFill>
            <a:schemeClr val="accent1"/>
          </a:solidFill>
        </p:spPr>
        <p:txBody>
          <a:bodyPr anchor="ctr"/>
          <a:lstStyle/>
          <a:p>
            <a:pPr algn="l" eaLnBrk="1" hangingPunct="1"/>
            <a:r>
              <a:rPr lang="en-US" altLang="zh-CN" sz="3600" dirty="0">
                <a:solidFill>
                  <a:schemeClr val="bg1"/>
                </a:solidFill>
              </a:rPr>
              <a:t>Testing the Specification</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4270012"/>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r>
              <a:rPr lang="zh-CN" altLang="en-US" sz="2800" b="1" dirty="0">
                <a:solidFill>
                  <a:schemeClr val="bg1">
                    <a:lumMod val="10000"/>
                  </a:schemeClr>
                </a:solidFill>
                <a:latin typeface="仿宋" panose="02010609060101010101" pitchFamily="49" charset="-122"/>
                <a:ea typeface="仿宋" panose="02010609060101010101" pitchFamily="49" charset="-122"/>
                <a:sym typeface="Tw Cen MT"/>
              </a:rPr>
              <a:t>检查产品说明书术语清单：</a:t>
            </a: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a:p>
            <a:pPr marL="457200" indent="-457200" defTabSz="457200" fontAlgn="base">
              <a:spcBef>
                <a:spcPts val="700"/>
              </a:spcBef>
              <a:spcAft>
                <a:spcPct val="0"/>
              </a:spcAft>
              <a:buClr>
                <a:srgbClr val="DD8047"/>
              </a:buClr>
              <a:buSzPct val="60000"/>
              <a:buFont typeface="Wingdings" panose="05000000000000000000" pitchFamily="2" charset="2"/>
              <a:buChar char="Ø"/>
            </a:pPr>
            <a:r>
              <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rPr>
              <a:t> Always, Every, All, None, Never. Think of cases that violate them</a:t>
            </a:r>
          </a:p>
          <a:p>
            <a:pPr marL="457200" indent="-457200" defTabSz="457200" fontAlgn="base">
              <a:spcBef>
                <a:spcPts val="700"/>
              </a:spcBef>
              <a:spcAft>
                <a:spcPct val="0"/>
              </a:spcAft>
              <a:buClr>
                <a:srgbClr val="DD8047"/>
              </a:buClr>
              <a:buSzPct val="60000"/>
              <a:buFont typeface="Wingdings" panose="05000000000000000000" pitchFamily="2" charset="2"/>
              <a:buChar char="Ø"/>
            </a:pPr>
            <a:r>
              <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rPr>
              <a:t> Certainly, Therefore, Clearly, Obviously, Evidently. These words tend to persuade you into accepting something as a given.  </a:t>
            </a:r>
          </a:p>
          <a:p>
            <a:pPr marL="457200" indent="-457200" defTabSz="457200" fontAlgn="base">
              <a:spcBef>
                <a:spcPts val="700"/>
              </a:spcBef>
              <a:spcAft>
                <a:spcPct val="0"/>
              </a:spcAft>
              <a:buClr>
                <a:srgbClr val="DD8047"/>
              </a:buClr>
              <a:buSzPct val="60000"/>
              <a:buFont typeface="Wingdings" panose="05000000000000000000" pitchFamily="2" charset="2"/>
              <a:buChar char="Ø"/>
            </a:pPr>
            <a:r>
              <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rPr>
              <a:t>Some, Sometimes, Often, Usually, Ordinarily, Customarily, Most, Mostly. These words are too vague. </a:t>
            </a:r>
          </a:p>
          <a:p>
            <a:pPr marL="457200" indent="-457200" defTabSz="457200" fontAlgn="base">
              <a:spcBef>
                <a:spcPts val="700"/>
              </a:spcBef>
              <a:spcAft>
                <a:spcPct val="0"/>
              </a:spcAft>
              <a:buClr>
                <a:srgbClr val="DD8047"/>
              </a:buClr>
              <a:buSzPct val="60000"/>
              <a:buFont typeface="Wingdings" panose="05000000000000000000" pitchFamily="2" charset="2"/>
              <a:buChar char="Ø"/>
            </a:pPr>
            <a:r>
              <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rPr>
              <a:t>Etc., And So Forth, And So On, Such As. Lists that finish with words such as these aren't testable.</a:t>
            </a:r>
          </a:p>
        </p:txBody>
      </p:sp>
    </p:spTree>
    <p:extLst>
      <p:ext uri="{BB962C8B-B14F-4D97-AF65-F5344CB8AC3E}">
        <p14:creationId xmlns:p14="http://schemas.microsoft.com/office/powerpoint/2010/main" val="365029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DB78D278-F0C9-4138-B31C-86541443C18C}"/>
              </a:ext>
            </a:extLst>
          </p:cNvPr>
          <p:cNvSpPr txBox="1">
            <a:spLocks noChangeArrowheads="1"/>
          </p:cNvSpPr>
          <p:nvPr/>
        </p:nvSpPr>
        <p:spPr bwMode="auto">
          <a:xfrm>
            <a:off x="76199" y="122237"/>
            <a:ext cx="11207319"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eaLnBrk="1" hangingPunct="1"/>
            <a:r>
              <a:rPr lang="en-US" altLang="zh-CN" sz="3600" dirty="0">
                <a:solidFill>
                  <a:schemeClr val="bg1"/>
                </a:solidFill>
              </a:rPr>
              <a:t>Path coverage—</a:t>
            </a:r>
            <a:r>
              <a:rPr lang="zh-CN" altLang="en-US" sz="3600" dirty="0">
                <a:solidFill>
                  <a:schemeClr val="bg1"/>
                </a:solidFill>
              </a:rPr>
              <a:t>路径覆盖</a:t>
            </a:r>
            <a:endParaRPr lang="zh-CN" altLang="en-US" sz="3600" dirty="0">
              <a:solidFill>
                <a:schemeClr val="bg1"/>
              </a:solidFill>
              <a:latin typeface="Times New Roman" pitchFamily="18" charset="0"/>
              <a:sym typeface="Times New Roman" pitchFamily="18" charset="0"/>
            </a:endParaRPr>
          </a:p>
        </p:txBody>
      </p:sp>
      <p:pic>
        <p:nvPicPr>
          <p:cNvPr id="4" name="图片 3">
            <a:extLst>
              <a:ext uri="{FF2B5EF4-FFF2-40B4-BE49-F238E27FC236}">
                <a16:creationId xmlns:a16="http://schemas.microsoft.com/office/drawing/2014/main" id="{7A3ACA30-8E2A-4460-8DE0-09A6A26B03E0}"/>
              </a:ext>
            </a:extLst>
          </p:cNvPr>
          <p:cNvPicPr>
            <a:picLocks noChangeAspect="1"/>
          </p:cNvPicPr>
          <p:nvPr/>
        </p:nvPicPr>
        <p:blipFill>
          <a:blip r:embed="rId3"/>
          <a:stretch>
            <a:fillRect/>
          </a:stretch>
        </p:blipFill>
        <p:spPr>
          <a:xfrm>
            <a:off x="292554" y="1460788"/>
            <a:ext cx="6866215" cy="3314987"/>
          </a:xfrm>
          <a:prstGeom prst="rect">
            <a:avLst/>
          </a:prstGeom>
        </p:spPr>
      </p:pic>
    </p:spTree>
    <p:extLst>
      <p:ext uri="{BB962C8B-B14F-4D97-AF65-F5344CB8AC3E}">
        <p14:creationId xmlns:p14="http://schemas.microsoft.com/office/powerpoint/2010/main" val="338555696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DB78D278-F0C9-4138-B31C-86541443C18C}"/>
              </a:ext>
            </a:extLst>
          </p:cNvPr>
          <p:cNvSpPr txBox="1">
            <a:spLocks noChangeArrowheads="1"/>
          </p:cNvSpPr>
          <p:nvPr/>
        </p:nvSpPr>
        <p:spPr bwMode="auto">
          <a:xfrm>
            <a:off x="76199" y="122237"/>
            <a:ext cx="11207319"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sz="3600" dirty="0">
                <a:solidFill>
                  <a:schemeClr val="bg1"/>
                </a:solidFill>
              </a:rPr>
              <a:t>Instrumentation—</a:t>
            </a:r>
            <a:r>
              <a:rPr lang="zh-CN" altLang="en-US" sz="3600" dirty="0">
                <a:solidFill>
                  <a:schemeClr val="bg1"/>
                </a:solidFill>
              </a:rPr>
              <a:t>程序插桩法</a:t>
            </a:r>
            <a:endParaRPr lang="zh-CN" altLang="en-US" sz="3600" dirty="0">
              <a:solidFill>
                <a:schemeClr val="bg1"/>
              </a:solidFill>
              <a:latin typeface="Times New Roman" pitchFamily="18" charset="0"/>
              <a:sym typeface="Times New Roman" pitchFamily="18" charset="0"/>
            </a:endParaRPr>
          </a:p>
        </p:txBody>
      </p:sp>
      <p:sp>
        <p:nvSpPr>
          <p:cNvPr id="2" name="矩形 1">
            <a:extLst>
              <a:ext uri="{FF2B5EF4-FFF2-40B4-BE49-F238E27FC236}">
                <a16:creationId xmlns:a16="http://schemas.microsoft.com/office/drawing/2014/main" id="{4B2AC41C-EEEF-41A6-8C40-CA86F1FE4DC9}"/>
              </a:ext>
            </a:extLst>
          </p:cNvPr>
          <p:cNvSpPr/>
          <p:nvPr/>
        </p:nvSpPr>
        <p:spPr>
          <a:xfrm>
            <a:off x="76199" y="1436794"/>
            <a:ext cx="11700769" cy="2806025"/>
          </a:xfrm>
          <a:prstGeom prst="rect">
            <a:avLst/>
          </a:prstGeom>
        </p:spPr>
        <p:txBody>
          <a:bodyPr wrap="square">
            <a:spAutoFit/>
          </a:bodyPr>
          <a:lstStyle/>
          <a:p>
            <a:pPr marL="342900" indent="-342900">
              <a:lnSpc>
                <a:spcPct val="150000"/>
              </a:lnSpc>
              <a:buFont typeface="Wingdings" panose="05000000000000000000" pitchFamily="2" charset="2"/>
              <a:buChar char="n"/>
            </a:pPr>
            <a:r>
              <a:rPr lang="zh-CN" altLang="en-US" sz="2400" dirty="0">
                <a:solidFill>
                  <a:srgbClr val="CC3300"/>
                </a:solidFill>
                <a:latin typeface="arial" panose="020B0604020202020204" pitchFamily="34" charset="0"/>
              </a:rPr>
              <a:t>程序插桩：</a:t>
            </a:r>
            <a:r>
              <a:rPr lang="zh-CN" altLang="en-US" sz="2400" dirty="0">
                <a:solidFill>
                  <a:srgbClr val="333333"/>
                </a:solidFill>
                <a:latin typeface="arial" panose="020B0604020202020204" pitchFamily="34" charset="0"/>
              </a:rPr>
              <a:t>最早是由</a:t>
            </a:r>
            <a:r>
              <a:rPr lang="en-US" altLang="zh-CN" sz="2400" dirty="0">
                <a:solidFill>
                  <a:srgbClr val="333333"/>
                </a:solidFill>
                <a:latin typeface="arial" panose="020B0604020202020204" pitchFamily="34" charset="0"/>
              </a:rPr>
              <a:t>J.C. Huang </a:t>
            </a:r>
            <a:r>
              <a:rPr lang="zh-CN" altLang="en-US" sz="2400" dirty="0">
                <a:solidFill>
                  <a:srgbClr val="333333"/>
                </a:solidFill>
                <a:latin typeface="arial" panose="020B0604020202020204" pitchFamily="34" charset="0"/>
              </a:rPr>
              <a:t>教授提出的，它是在保证被测程序原有逻辑完整性的基础上在程序中插入一些探针（又称为“探测仪”，本质上就是进行信息采集的代码段，可以是赋值语句或采集覆盖信息的函数调用），通过探针的执行并抛出程序运行的特征数据，通过对这些数据的分析，可以获得程序的控制流和数据流信息，进而得到逻辑覆盖等动态信息，从而实现测试目的的方法</a:t>
            </a:r>
          </a:p>
        </p:txBody>
      </p:sp>
      <p:sp>
        <p:nvSpPr>
          <p:cNvPr id="3" name="矩形 2">
            <a:extLst>
              <a:ext uri="{FF2B5EF4-FFF2-40B4-BE49-F238E27FC236}">
                <a16:creationId xmlns:a16="http://schemas.microsoft.com/office/drawing/2014/main" id="{5D58FC16-34FB-4157-8C94-65C3288CE498}"/>
              </a:ext>
            </a:extLst>
          </p:cNvPr>
          <p:cNvSpPr/>
          <p:nvPr/>
        </p:nvSpPr>
        <p:spPr>
          <a:xfrm>
            <a:off x="76199" y="4623640"/>
            <a:ext cx="8456161" cy="461665"/>
          </a:xfrm>
          <a:prstGeom prst="rect">
            <a:avLst/>
          </a:prstGeom>
        </p:spPr>
        <p:txBody>
          <a:bodyPr wrap="none">
            <a:spAutoFit/>
          </a:bodyPr>
          <a:lstStyle/>
          <a:p>
            <a:pPr marL="342900" indent="-342900">
              <a:buFont typeface="Wingdings" panose="05000000000000000000" pitchFamily="2" charset="2"/>
              <a:buChar char="n"/>
            </a:pPr>
            <a:r>
              <a:rPr lang="zh-CN" altLang="en-US" sz="2400" dirty="0">
                <a:solidFill>
                  <a:srgbClr val="333333"/>
                </a:solidFill>
                <a:latin typeface="arial" panose="020B0604020202020204" pitchFamily="34" charset="0"/>
              </a:rPr>
              <a:t>根据探针插入的时间可以分为</a:t>
            </a:r>
            <a:r>
              <a:rPr lang="zh-CN" altLang="en-US" sz="2400" dirty="0">
                <a:solidFill>
                  <a:srgbClr val="CC3300"/>
                </a:solidFill>
                <a:latin typeface="arial" panose="020B0604020202020204" pitchFamily="34" charset="0"/>
              </a:rPr>
              <a:t>目标代码插桩</a:t>
            </a:r>
            <a:r>
              <a:rPr lang="zh-CN" altLang="en-US" sz="2400" dirty="0">
                <a:solidFill>
                  <a:srgbClr val="333333"/>
                </a:solidFill>
                <a:latin typeface="arial" panose="020B0604020202020204" pitchFamily="34" charset="0"/>
              </a:rPr>
              <a:t>和</a:t>
            </a:r>
            <a:r>
              <a:rPr lang="zh-CN" altLang="en-US" sz="2400" dirty="0">
                <a:solidFill>
                  <a:srgbClr val="CC3300"/>
                </a:solidFill>
                <a:latin typeface="arial" panose="020B0604020202020204" pitchFamily="34" charset="0"/>
              </a:rPr>
              <a:t>源代码插桩</a:t>
            </a:r>
            <a:r>
              <a:rPr lang="zh-CN" altLang="en-US" dirty="0">
                <a:solidFill>
                  <a:srgbClr val="333333"/>
                </a:solidFill>
                <a:latin typeface="arial" panose="020B0604020202020204" pitchFamily="34" charset="0"/>
              </a:rPr>
              <a:t>。</a:t>
            </a:r>
            <a:endParaRPr lang="zh-CN" altLang="en-US" dirty="0"/>
          </a:p>
        </p:txBody>
      </p:sp>
    </p:spTree>
    <p:extLst>
      <p:ext uri="{BB962C8B-B14F-4D97-AF65-F5344CB8AC3E}">
        <p14:creationId xmlns:p14="http://schemas.microsoft.com/office/powerpoint/2010/main" val="318102478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661AC66-6F0E-4811-9A33-7CD67F406C8E}"/>
              </a:ext>
            </a:extLst>
          </p:cNvPr>
          <p:cNvSpPr/>
          <p:nvPr/>
        </p:nvSpPr>
        <p:spPr>
          <a:xfrm>
            <a:off x="503820" y="1433289"/>
            <a:ext cx="7959295" cy="461665"/>
          </a:xfrm>
          <a:prstGeom prst="rect">
            <a:avLst/>
          </a:prstGeom>
        </p:spPr>
        <p:txBody>
          <a:bodyPr wrap="none">
            <a:spAutoFit/>
          </a:bodyPr>
          <a:lstStyle/>
          <a:p>
            <a:pPr marL="285750" indent="-285750">
              <a:buFont typeface="Wingdings" panose="05000000000000000000" pitchFamily="2" charset="2"/>
              <a:buChar char="p"/>
            </a:pPr>
            <a:r>
              <a:rPr lang="zh-CN" altLang="en-US" sz="2400" dirty="0">
                <a:solidFill>
                  <a:srgbClr val="CC3300"/>
                </a:solidFill>
                <a:latin typeface="&amp;quot"/>
              </a:rPr>
              <a:t>最简单的插装：</a:t>
            </a:r>
            <a:r>
              <a:rPr lang="zh-CN" altLang="en-US" sz="2400" dirty="0">
                <a:solidFill>
                  <a:srgbClr val="333333"/>
                </a:solidFill>
                <a:latin typeface="&amp;quot"/>
              </a:rPr>
              <a:t>在程序中插入打印语句</a:t>
            </a:r>
            <a:r>
              <a:rPr lang="en-US" altLang="zh-CN" sz="2400" i="1" dirty="0" err="1">
                <a:solidFill>
                  <a:srgbClr val="333333"/>
                </a:solidFill>
                <a:latin typeface="&amp;quot"/>
              </a:rPr>
              <a:t>printf</a:t>
            </a:r>
            <a:r>
              <a:rPr lang="en-US" altLang="zh-CN" sz="2400" i="1" dirty="0">
                <a:solidFill>
                  <a:srgbClr val="333333"/>
                </a:solidFill>
                <a:latin typeface="&amp;quot"/>
              </a:rPr>
              <a:t>(“ ...”)</a:t>
            </a:r>
            <a:r>
              <a:rPr lang="zh-CN" altLang="en-US" sz="2400" dirty="0">
                <a:solidFill>
                  <a:srgbClr val="333333"/>
                </a:solidFill>
                <a:latin typeface="&amp;quot"/>
              </a:rPr>
              <a:t>语句</a:t>
            </a:r>
            <a:r>
              <a:rPr lang="zh-CN" altLang="en-US" dirty="0">
                <a:solidFill>
                  <a:srgbClr val="333333"/>
                </a:solidFill>
                <a:latin typeface="&amp;quot"/>
              </a:rPr>
              <a:t>。</a:t>
            </a:r>
            <a:endParaRPr lang="zh-CN" altLang="en-US" dirty="0"/>
          </a:p>
        </p:txBody>
      </p:sp>
      <p:sp>
        <p:nvSpPr>
          <p:cNvPr id="7" name="矩形 6">
            <a:extLst>
              <a:ext uri="{FF2B5EF4-FFF2-40B4-BE49-F238E27FC236}">
                <a16:creationId xmlns:a16="http://schemas.microsoft.com/office/drawing/2014/main" id="{57B344FA-C8D0-4171-9DF7-9B302FE89583}"/>
              </a:ext>
            </a:extLst>
          </p:cNvPr>
          <p:cNvSpPr/>
          <p:nvPr/>
        </p:nvSpPr>
        <p:spPr>
          <a:xfrm>
            <a:off x="503820" y="1779535"/>
            <a:ext cx="4753224" cy="4470006"/>
          </a:xfrm>
          <a:prstGeom prst="rect">
            <a:avLst/>
          </a:prstGeom>
        </p:spPr>
        <p:txBody>
          <a:bodyPr wrap="none">
            <a:spAutoFit/>
          </a:bodyPr>
          <a:lstStyle/>
          <a:p>
            <a:pPr marL="285750" indent="-285750">
              <a:lnSpc>
                <a:spcPct val="150000"/>
              </a:lnSpc>
              <a:buFont typeface="Wingdings" panose="05000000000000000000" pitchFamily="2" charset="2"/>
              <a:buChar char="p"/>
            </a:pPr>
            <a:r>
              <a:rPr lang="en-US" altLang="zh-CN" sz="2400" u="sng" dirty="0"/>
              <a:t>1.</a:t>
            </a:r>
            <a:r>
              <a:rPr lang="zh-CN" altLang="en-US" sz="2400" u="sng" dirty="0"/>
              <a:t>插桩位置：</a:t>
            </a:r>
            <a:endParaRPr lang="en-US" altLang="zh-CN" sz="2400" u="sng" dirty="0"/>
          </a:p>
          <a:p>
            <a:pPr marL="342900" indent="-342900">
              <a:lnSpc>
                <a:spcPct val="150000"/>
              </a:lnSpc>
              <a:buFont typeface="Wingdings" panose="05000000000000000000" pitchFamily="2" charset="2"/>
              <a:buChar char="ü"/>
            </a:pPr>
            <a:r>
              <a:rPr lang="en-US" altLang="zh-CN" sz="2400" i="1" dirty="0"/>
              <a:t>a.</a:t>
            </a:r>
            <a:r>
              <a:rPr lang="zh-CN" altLang="en-US" sz="2400" dirty="0"/>
              <a:t>程序的第一条语句；</a:t>
            </a:r>
            <a:endParaRPr lang="en-US" altLang="zh-CN" sz="2400" dirty="0"/>
          </a:p>
          <a:p>
            <a:pPr marL="342900" indent="-342900">
              <a:lnSpc>
                <a:spcPct val="150000"/>
              </a:lnSpc>
              <a:buFont typeface="Wingdings" panose="05000000000000000000" pitchFamily="2" charset="2"/>
              <a:buChar char="ü"/>
            </a:pPr>
            <a:r>
              <a:rPr lang="en-US" altLang="zh-CN" sz="2400" i="1" dirty="0"/>
              <a:t>b.</a:t>
            </a:r>
            <a:r>
              <a:rPr lang="zh-CN" altLang="en-US" sz="2400" dirty="0"/>
              <a:t>分支语句的开始；</a:t>
            </a:r>
            <a:endParaRPr lang="en-US" altLang="zh-CN" sz="2400" dirty="0"/>
          </a:p>
          <a:p>
            <a:pPr marL="342900" indent="-342900">
              <a:lnSpc>
                <a:spcPct val="150000"/>
              </a:lnSpc>
              <a:buFont typeface="Wingdings" panose="05000000000000000000" pitchFamily="2" charset="2"/>
              <a:buChar char="ü"/>
            </a:pPr>
            <a:r>
              <a:rPr lang="en-US" altLang="zh-CN" sz="2400" i="1" dirty="0"/>
              <a:t>c.</a:t>
            </a:r>
            <a:r>
              <a:rPr lang="zh-CN" altLang="en-US" sz="2400" dirty="0"/>
              <a:t>循环语句的开始；</a:t>
            </a:r>
            <a:endParaRPr lang="en-US" altLang="zh-CN" sz="2400" dirty="0"/>
          </a:p>
          <a:p>
            <a:pPr marL="342900" indent="-342900">
              <a:lnSpc>
                <a:spcPct val="150000"/>
              </a:lnSpc>
              <a:buFont typeface="Wingdings" panose="05000000000000000000" pitchFamily="2" charset="2"/>
              <a:buChar char="ü"/>
            </a:pPr>
            <a:r>
              <a:rPr lang="en-US" altLang="zh-CN" sz="2400" i="1" dirty="0"/>
              <a:t>d.</a:t>
            </a:r>
            <a:r>
              <a:rPr lang="zh-CN" altLang="en-US" sz="2400" dirty="0"/>
              <a:t>下一个入口语句之前的语句；</a:t>
            </a:r>
            <a:endParaRPr lang="en-US" altLang="zh-CN" sz="2400" dirty="0"/>
          </a:p>
          <a:p>
            <a:pPr marL="342900" indent="-342900">
              <a:lnSpc>
                <a:spcPct val="150000"/>
              </a:lnSpc>
              <a:buFont typeface="Wingdings" panose="05000000000000000000" pitchFamily="2" charset="2"/>
              <a:buChar char="ü"/>
            </a:pPr>
            <a:r>
              <a:rPr lang="en-US" altLang="zh-CN" sz="2400" i="1" dirty="0"/>
              <a:t>e.</a:t>
            </a:r>
            <a:r>
              <a:rPr lang="zh-CN" altLang="en-US" sz="2400" dirty="0"/>
              <a:t>程序的结束语句；</a:t>
            </a:r>
            <a:endParaRPr lang="en-US" altLang="zh-CN" sz="2400" dirty="0"/>
          </a:p>
          <a:p>
            <a:pPr marL="342900" indent="-342900">
              <a:lnSpc>
                <a:spcPct val="150000"/>
              </a:lnSpc>
              <a:buFont typeface="Wingdings" panose="05000000000000000000" pitchFamily="2" charset="2"/>
              <a:buChar char="ü"/>
            </a:pPr>
            <a:r>
              <a:rPr lang="en-US" altLang="zh-CN" sz="2400" i="1" dirty="0"/>
              <a:t>f.</a:t>
            </a:r>
            <a:r>
              <a:rPr lang="zh-CN" altLang="en-US" sz="2400" dirty="0"/>
              <a:t>分支语句的结束；</a:t>
            </a:r>
            <a:endParaRPr lang="en-US" altLang="zh-CN" sz="2400" dirty="0"/>
          </a:p>
          <a:p>
            <a:pPr marL="342900" indent="-342900">
              <a:lnSpc>
                <a:spcPct val="150000"/>
              </a:lnSpc>
              <a:buFont typeface="Wingdings" panose="05000000000000000000" pitchFamily="2" charset="2"/>
              <a:buChar char="ü"/>
            </a:pPr>
            <a:r>
              <a:rPr lang="en-US" altLang="zh-CN" sz="2400" i="1" dirty="0"/>
              <a:t>g.</a:t>
            </a:r>
            <a:r>
              <a:rPr lang="zh-CN" altLang="en-US" sz="2400" dirty="0"/>
              <a:t>循环语句的结束。</a:t>
            </a:r>
          </a:p>
        </p:txBody>
      </p:sp>
      <p:sp>
        <p:nvSpPr>
          <p:cNvPr id="8" name="副标题 2">
            <a:extLst>
              <a:ext uri="{FF2B5EF4-FFF2-40B4-BE49-F238E27FC236}">
                <a16:creationId xmlns:a16="http://schemas.microsoft.com/office/drawing/2014/main" id="{33CAE8F6-FEB1-41BE-B6DE-ED80447502F7}"/>
              </a:ext>
            </a:extLst>
          </p:cNvPr>
          <p:cNvSpPr txBox="1">
            <a:spLocks noChangeArrowheads="1"/>
          </p:cNvSpPr>
          <p:nvPr/>
        </p:nvSpPr>
        <p:spPr bwMode="auto">
          <a:xfrm>
            <a:off x="76199" y="122237"/>
            <a:ext cx="11207319"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sz="3600" dirty="0">
                <a:solidFill>
                  <a:schemeClr val="bg1"/>
                </a:solidFill>
              </a:rPr>
              <a:t>Instrumentation—</a:t>
            </a:r>
            <a:r>
              <a:rPr lang="zh-CN" altLang="en-US" sz="3600" dirty="0">
                <a:solidFill>
                  <a:schemeClr val="bg1"/>
                </a:solidFill>
              </a:rPr>
              <a:t>程序插桩法</a:t>
            </a:r>
            <a:endParaRPr lang="zh-CN" altLang="en-US" sz="3600" dirty="0">
              <a:solidFill>
                <a:schemeClr val="bg1"/>
              </a:solidFill>
              <a:latin typeface="Times New Roman" pitchFamily="18" charset="0"/>
              <a:sym typeface="Times New Roman" pitchFamily="18" charset="0"/>
            </a:endParaRPr>
          </a:p>
        </p:txBody>
      </p:sp>
    </p:spTree>
    <p:extLst>
      <p:ext uri="{BB962C8B-B14F-4D97-AF65-F5344CB8AC3E}">
        <p14:creationId xmlns:p14="http://schemas.microsoft.com/office/powerpoint/2010/main" val="245153081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ADC3181-35D7-41EC-90B1-F920D1229287}"/>
              </a:ext>
            </a:extLst>
          </p:cNvPr>
          <p:cNvSpPr/>
          <p:nvPr/>
        </p:nvSpPr>
        <p:spPr>
          <a:xfrm>
            <a:off x="361777" y="1470996"/>
            <a:ext cx="11489043" cy="4470006"/>
          </a:xfrm>
          <a:prstGeom prst="rect">
            <a:avLst/>
          </a:prstGeom>
        </p:spPr>
        <p:txBody>
          <a:bodyPr wrap="none">
            <a:spAutoFit/>
          </a:bodyPr>
          <a:lstStyle/>
          <a:p>
            <a:pPr marL="285750" indent="-285750">
              <a:lnSpc>
                <a:spcPct val="150000"/>
              </a:lnSpc>
              <a:buFont typeface="Wingdings" panose="05000000000000000000" pitchFamily="2" charset="2"/>
              <a:buChar char="p"/>
            </a:pPr>
            <a:r>
              <a:rPr lang="en-US" altLang="zh-CN" sz="2400" u="sng" dirty="0"/>
              <a:t>2.</a:t>
            </a:r>
            <a:r>
              <a:rPr lang="zh-CN" altLang="en-US" sz="2400" u="sng" dirty="0"/>
              <a:t>插桩策略：</a:t>
            </a:r>
            <a:endParaRPr lang="en-US" altLang="zh-CN" sz="2400" u="sng" dirty="0"/>
          </a:p>
          <a:p>
            <a:pPr marL="342900" indent="-342900">
              <a:lnSpc>
                <a:spcPct val="150000"/>
              </a:lnSpc>
              <a:buFont typeface="Wingdings" panose="05000000000000000000" pitchFamily="2" charset="2"/>
              <a:buChar char="ü"/>
            </a:pPr>
            <a:r>
              <a:rPr lang="zh-CN" altLang="en-US" sz="2400" dirty="0"/>
              <a:t>①语句覆盖探针（基本块探针）：  在基本块的入口和出口处，分别植入相应的</a:t>
            </a:r>
            <a:endParaRPr lang="en-US" altLang="zh-CN" sz="2400" dirty="0"/>
          </a:p>
          <a:p>
            <a:pPr>
              <a:lnSpc>
                <a:spcPct val="150000"/>
              </a:lnSpc>
            </a:pPr>
            <a:r>
              <a:rPr lang="zh-CN" altLang="en-US" sz="2400" dirty="0"/>
              <a:t>探针，以确定程序执行时该基本块是否被覆盖。　</a:t>
            </a:r>
            <a:endParaRPr lang="en-US" altLang="zh-CN" sz="2400" dirty="0"/>
          </a:p>
          <a:p>
            <a:pPr marL="342900" indent="-342900">
              <a:lnSpc>
                <a:spcPct val="150000"/>
              </a:lnSpc>
              <a:buFont typeface="Wingdings" panose="05000000000000000000" pitchFamily="2" charset="2"/>
              <a:buChar char="ü"/>
            </a:pPr>
            <a:r>
              <a:rPr lang="zh-CN" altLang="en-US" sz="2400" dirty="0"/>
              <a:t>②分支覆盖探针：</a:t>
            </a:r>
            <a:r>
              <a:rPr lang="en-US" altLang="zh-CN" sz="2400" dirty="0"/>
              <a:t>c/</a:t>
            </a:r>
            <a:r>
              <a:rPr lang="en-US" altLang="zh-CN" sz="2400" dirty="0" err="1"/>
              <a:t>c++</a:t>
            </a:r>
            <a:r>
              <a:rPr lang="zh-CN" altLang="en-US" sz="2400" dirty="0"/>
              <a:t>语言中，分支由分支点确定。对于每个分支，在其开始处</a:t>
            </a:r>
            <a:endParaRPr lang="en-US" altLang="zh-CN" sz="2400" dirty="0"/>
          </a:p>
          <a:p>
            <a:pPr>
              <a:lnSpc>
                <a:spcPct val="150000"/>
              </a:lnSpc>
            </a:pPr>
            <a:r>
              <a:rPr lang="zh-CN" altLang="en-US" sz="2400" dirty="0"/>
              <a:t>植入一个相应的探针，以确定程序执行时该分支是否被覆盖。　</a:t>
            </a:r>
            <a:endParaRPr lang="en-US" altLang="zh-CN" sz="2400" dirty="0"/>
          </a:p>
          <a:p>
            <a:pPr marL="342900" indent="-342900">
              <a:lnSpc>
                <a:spcPct val="150000"/>
              </a:lnSpc>
              <a:buFont typeface="Wingdings" panose="05000000000000000000" pitchFamily="2" charset="2"/>
              <a:buChar char="ü"/>
            </a:pPr>
            <a:r>
              <a:rPr lang="zh-CN" altLang="en-US" sz="2400" dirty="0"/>
              <a:t>③条件覆盖探针：</a:t>
            </a:r>
            <a:r>
              <a:rPr lang="en-US" altLang="zh-CN" sz="2400" dirty="0"/>
              <a:t>c/</a:t>
            </a:r>
            <a:r>
              <a:rPr lang="en-US" altLang="zh-CN" sz="2400" dirty="0" err="1"/>
              <a:t>c++</a:t>
            </a:r>
            <a:r>
              <a:rPr lang="zh-CN" altLang="en-US" sz="2400" dirty="0"/>
              <a:t>语言中，</a:t>
            </a:r>
            <a:r>
              <a:rPr lang="en-US" altLang="zh-CN" sz="2400" dirty="0"/>
              <a:t>if, </a:t>
            </a:r>
            <a:r>
              <a:rPr lang="en-US" altLang="zh-CN" sz="2400" dirty="0" err="1"/>
              <a:t>swich,while</a:t>
            </a:r>
            <a:r>
              <a:rPr lang="en-US" altLang="zh-CN" sz="2400" dirty="0"/>
              <a:t>, do-while, for </a:t>
            </a:r>
            <a:r>
              <a:rPr lang="zh-CN" altLang="en-US" sz="2400" dirty="0"/>
              <a:t>几种语法结构都支持</a:t>
            </a:r>
            <a:endParaRPr lang="en-US" altLang="zh-CN" sz="2400" dirty="0"/>
          </a:p>
          <a:p>
            <a:pPr>
              <a:lnSpc>
                <a:spcPct val="150000"/>
              </a:lnSpc>
            </a:pPr>
            <a:r>
              <a:rPr lang="zh-CN" altLang="en-US" sz="2400" dirty="0"/>
              <a:t>条件判定，在每个条件表达式的布尔表达式处植入探针，进行变量跟踪取值，以确</a:t>
            </a:r>
            <a:endParaRPr lang="en-US" altLang="zh-CN" sz="2400" dirty="0"/>
          </a:p>
          <a:p>
            <a:pPr>
              <a:lnSpc>
                <a:spcPct val="150000"/>
              </a:lnSpc>
            </a:pPr>
            <a:r>
              <a:rPr lang="zh-CN" altLang="en-US" sz="2400" dirty="0"/>
              <a:t>定其被覆盖情况。</a:t>
            </a:r>
          </a:p>
        </p:txBody>
      </p:sp>
      <p:sp>
        <p:nvSpPr>
          <p:cNvPr id="4" name="副标题 2">
            <a:extLst>
              <a:ext uri="{FF2B5EF4-FFF2-40B4-BE49-F238E27FC236}">
                <a16:creationId xmlns:a16="http://schemas.microsoft.com/office/drawing/2014/main" id="{CC85C410-F6FE-40C4-8423-0266470EC369}"/>
              </a:ext>
            </a:extLst>
          </p:cNvPr>
          <p:cNvSpPr txBox="1">
            <a:spLocks noChangeArrowheads="1"/>
          </p:cNvSpPr>
          <p:nvPr/>
        </p:nvSpPr>
        <p:spPr bwMode="auto">
          <a:xfrm>
            <a:off x="76199" y="122237"/>
            <a:ext cx="11207319"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sz="3600" dirty="0">
                <a:solidFill>
                  <a:schemeClr val="bg1"/>
                </a:solidFill>
              </a:rPr>
              <a:t>Instrumentation—</a:t>
            </a:r>
            <a:r>
              <a:rPr lang="zh-CN" altLang="en-US" sz="3600" dirty="0">
                <a:solidFill>
                  <a:schemeClr val="bg1"/>
                </a:solidFill>
              </a:rPr>
              <a:t>程序插桩法</a:t>
            </a:r>
            <a:endParaRPr lang="zh-CN" altLang="en-US" sz="3600" dirty="0">
              <a:solidFill>
                <a:schemeClr val="bg1"/>
              </a:solidFill>
              <a:latin typeface="Times New Roman" pitchFamily="18" charset="0"/>
              <a:sym typeface="Times New Roman" pitchFamily="18" charset="0"/>
            </a:endParaRPr>
          </a:p>
        </p:txBody>
      </p:sp>
    </p:spTree>
    <p:extLst>
      <p:ext uri="{BB962C8B-B14F-4D97-AF65-F5344CB8AC3E}">
        <p14:creationId xmlns:p14="http://schemas.microsoft.com/office/powerpoint/2010/main" val="203598884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75EA024-7721-4723-9B51-528FEDD93D2F}"/>
              </a:ext>
            </a:extLst>
          </p:cNvPr>
          <p:cNvSpPr/>
          <p:nvPr/>
        </p:nvSpPr>
        <p:spPr>
          <a:xfrm>
            <a:off x="722049" y="1580628"/>
            <a:ext cx="7853779" cy="3261214"/>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sz="2800" dirty="0">
                <a:solidFill>
                  <a:srgbClr val="333333"/>
                </a:solidFill>
                <a:latin typeface="&amp;quot"/>
              </a:rPr>
              <a:t>3.</a:t>
            </a:r>
            <a:r>
              <a:rPr lang="zh-CN" altLang="en-US" sz="2800" dirty="0">
                <a:solidFill>
                  <a:srgbClr val="333333"/>
                </a:solidFill>
                <a:latin typeface="&amp;quot"/>
              </a:rPr>
              <a:t>设计插桩程序需要注意的几点：</a:t>
            </a:r>
            <a:endParaRPr lang="zh-CN" altLang="en-US" sz="2800" dirty="0">
              <a:solidFill>
                <a:srgbClr val="4D4D4D"/>
              </a:solidFill>
              <a:latin typeface="&amp;quot"/>
            </a:endParaRPr>
          </a:p>
          <a:p>
            <a:pPr>
              <a:lnSpc>
                <a:spcPct val="150000"/>
              </a:lnSpc>
            </a:pPr>
            <a:r>
              <a:rPr lang="zh-CN" altLang="en-US" sz="2800" dirty="0">
                <a:solidFill>
                  <a:srgbClr val="333333"/>
                </a:solidFill>
                <a:latin typeface="&amp;quot"/>
              </a:rPr>
              <a:t>①探测那些信息；</a:t>
            </a:r>
            <a:endParaRPr lang="zh-CN" altLang="en-US" sz="2800" dirty="0">
              <a:solidFill>
                <a:srgbClr val="4D4D4D"/>
              </a:solidFill>
              <a:latin typeface="&amp;quot"/>
            </a:endParaRPr>
          </a:p>
          <a:p>
            <a:pPr>
              <a:lnSpc>
                <a:spcPct val="150000"/>
              </a:lnSpc>
            </a:pPr>
            <a:r>
              <a:rPr lang="zh-CN" altLang="en-US" sz="2800" dirty="0">
                <a:solidFill>
                  <a:srgbClr val="333333"/>
                </a:solidFill>
                <a:latin typeface="&amp;quot"/>
              </a:rPr>
              <a:t>②在什么位置设置探针；</a:t>
            </a:r>
            <a:endParaRPr lang="zh-CN" altLang="en-US" sz="2800" dirty="0">
              <a:solidFill>
                <a:srgbClr val="4D4D4D"/>
              </a:solidFill>
              <a:latin typeface="&amp;quot"/>
            </a:endParaRPr>
          </a:p>
          <a:p>
            <a:pPr>
              <a:lnSpc>
                <a:spcPct val="150000"/>
              </a:lnSpc>
            </a:pPr>
            <a:r>
              <a:rPr lang="zh-CN" altLang="en-US" sz="2800" dirty="0">
                <a:solidFill>
                  <a:srgbClr val="333333"/>
                </a:solidFill>
                <a:latin typeface="&amp;quot"/>
              </a:rPr>
              <a:t>③设置多少个探测点；</a:t>
            </a:r>
            <a:endParaRPr lang="zh-CN" altLang="en-US" sz="2800" dirty="0">
              <a:solidFill>
                <a:srgbClr val="4D4D4D"/>
              </a:solidFill>
              <a:latin typeface="&amp;quot"/>
            </a:endParaRPr>
          </a:p>
          <a:p>
            <a:pPr>
              <a:lnSpc>
                <a:spcPct val="150000"/>
              </a:lnSpc>
            </a:pPr>
            <a:r>
              <a:rPr lang="zh-CN" altLang="en-US" sz="2800" dirty="0">
                <a:solidFill>
                  <a:srgbClr val="333333"/>
                </a:solidFill>
                <a:latin typeface="&amp;quot"/>
              </a:rPr>
              <a:t>④特定位置插入用以判断变量特性的语句。</a:t>
            </a:r>
            <a:endParaRPr lang="zh-CN" altLang="en-US" sz="2800" b="0" i="0" u="none" strike="noStrike" dirty="0">
              <a:solidFill>
                <a:srgbClr val="4D4D4D"/>
              </a:solidFill>
              <a:effectLst/>
              <a:latin typeface="&amp;quot"/>
            </a:endParaRPr>
          </a:p>
        </p:txBody>
      </p:sp>
      <p:sp>
        <p:nvSpPr>
          <p:cNvPr id="4" name="副标题 2">
            <a:extLst>
              <a:ext uri="{FF2B5EF4-FFF2-40B4-BE49-F238E27FC236}">
                <a16:creationId xmlns:a16="http://schemas.microsoft.com/office/drawing/2014/main" id="{37E6E163-D55F-403B-ABF4-EFA1A8BFD2C4}"/>
              </a:ext>
            </a:extLst>
          </p:cNvPr>
          <p:cNvSpPr txBox="1">
            <a:spLocks noChangeArrowheads="1"/>
          </p:cNvSpPr>
          <p:nvPr/>
        </p:nvSpPr>
        <p:spPr bwMode="auto">
          <a:xfrm>
            <a:off x="76199" y="122237"/>
            <a:ext cx="11207319"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sz="3600" dirty="0">
                <a:solidFill>
                  <a:schemeClr val="bg1"/>
                </a:solidFill>
              </a:rPr>
              <a:t>Instrumentation—</a:t>
            </a:r>
            <a:r>
              <a:rPr lang="zh-CN" altLang="en-US" sz="3600" dirty="0">
                <a:solidFill>
                  <a:schemeClr val="bg1"/>
                </a:solidFill>
              </a:rPr>
              <a:t>程序插桩法</a:t>
            </a:r>
            <a:endParaRPr lang="zh-CN" altLang="en-US" sz="3600" dirty="0">
              <a:solidFill>
                <a:schemeClr val="bg1"/>
              </a:solidFill>
              <a:latin typeface="Times New Roman" pitchFamily="18" charset="0"/>
              <a:sym typeface="Times New Roman" pitchFamily="18" charset="0"/>
            </a:endParaRPr>
          </a:p>
        </p:txBody>
      </p:sp>
    </p:spTree>
    <p:extLst>
      <p:ext uri="{BB962C8B-B14F-4D97-AF65-F5344CB8AC3E}">
        <p14:creationId xmlns:p14="http://schemas.microsoft.com/office/powerpoint/2010/main" val="115933524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75EA024-7721-4723-9B51-528FEDD93D2F}"/>
              </a:ext>
            </a:extLst>
          </p:cNvPr>
          <p:cNvSpPr/>
          <p:nvPr/>
        </p:nvSpPr>
        <p:spPr>
          <a:xfrm>
            <a:off x="328474" y="1580628"/>
            <a:ext cx="11274641" cy="170001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400" dirty="0"/>
              <a:t>找一个</a:t>
            </a:r>
            <a:r>
              <a:rPr lang="en-US" altLang="zh-CN" sz="2400" dirty="0"/>
              <a:t>300</a:t>
            </a:r>
            <a:r>
              <a:rPr lang="zh-CN" altLang="en-US" sz="2400" dirty="0"/>
              <a:t>行的程序进行动态覆盖测试和静态分析，静态分析包括模块控制流图与模块圈复杂度，动态分析采用人工插装的方式，要求语句覆盖和分支覆盖达到</a:t>
            </a:r>
            <a:r>
              <a:rPr lang="en-US" altLang="zh-CN" sz="2400" dirty="0"/>
              <a:t>100%</a:t>
            </a:r>
            <a:r>
              <a:rPr lang="zh-CN" altLang="en-US" sz="2400" dirty="0"/>
              <a:t>。</a:t>
            </a:r>
            <a:endParaRPr lang="zh-CN" altLang="en-US" sz="2400" b="0" i="0" u="none" strike="noStrike" dirty="0">
              <a:solidFill>
                <a:srgbClr val="4D4D4D"/>
              </a:solidFill>
              <a:effectLst/>
              <a:latin typeface="&amp;quot"/>
            </a:endParaRPr>
          </a:p>
        </p:txBody>
      </p:sp>
      <p:sp>
        <p:nvSpPr>
          <p:cNvPr id="4" name="副标题 2">
            <a:extLst>
              <a:ext uri="{FF2B5EF4-FFF2-40B4-BE49-F238E27FC236}">
                <a16:creationId xmlns:a16="http://schemas.microsoft.com/office/drawing/2014/main" id="{37E6E163-D55F-403B-ABF4-EFA1A8BFD2C4}"/>
              </a:ext>
            </a:extLst>
          </p:cNvPr>
          <p:cNvSpPr txBox="1">
            <a:spLocks noChangeArrowheads="1"/>
          </p:cNvSpPr>
          <p:nvPr/>
        </p:nvSpPr>
        <p:spPr bwMode="auto">
          <a:xfrm>
            <a:off x="76199" y="122237"/>
            <a:ext cx="11207319"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sz="3600" dirty="0">
                <a:solidFill>
                  <a:schemeClr val="bg1"/>
                </a:solidFill>
              </a:rPr>
              <a:t>Instrumentation—</a:t>
            </a:r>
            <a:r>
              <a:rPr lang="zh-CN" altLang="en-US" sz="3600" dirty="0">
                <a:solidFill>
                  <a:schemeClr val="bg1"/>
                </a:solidFill>
              </a:rPr>
              <a:t>程序插桩法</a:t>
            </a:r>
            <a:endParaRPr lang="zh-CN" altLang="en-US" sz="3600" dirty="0">
              <a:solidFill>
                <a:schemeClr val="bg1"/>
              </a:solidFill>
              <a:latin typeface="Times New Roman" pitchFamily="18" charset="0"/>
              <a:sym typeface="Times New Roman" pitchFamily="18" charset="0"/>
            </a:endParaRPr>
          </a:p>
        </p:txBody>
      </p:sp>
    </p:spTree>
    <p:extLst>
      <p:ext uri="{BB962C8B-B14F-4D97-AF65-F5344CB8AC3E}">
        <p14:creationId xmlns:p14="http://schemas.microsoft.com/office/powerpoint/2010/main" val="411408699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Equivalence Partitioning –</a:t>
            </a:r>
            <a:r>
              <a:rPr lang="zh-CN" altLang="en-US" sz="3600" dirty="0">
                <a:solidFill>
                  <a:schemeClr val="bg1"/>
                </a:solidFill>
              </a:rPr>
              <a:t>等价类划分法</a:t>
            </a:r>
            <a:endParaRPr lang="zh-CN" altLang="en-US" sz="3600" dirty="0">
              <a:solidFill>
                <a:schemeClr val="bg1"/>
              </a:solidFill>
              <a:latin typeface="Times New Roman" pitchFamily="18" charset="0"/>
              <a:sym typeface="Times New Roman" pitchFamily="18" charset="0"/>
            </a:endParaRPr>
          </a:p>
        </p:txBody>
      </p:sp>
      <p:sp>
        <p:nvSpPr>
          <p:cNvPr id="6" name="Subtitle 8">
            <a:extLst>
              <a:ext uri="{FF2B5EF4-FFF2-40B4-BE49-F238E27FC236}">
                <a16:creationId xmlns:a16="http://schemas.microsoft.com/office/drawing/2014/main" id="{79309D8D-E07C-47FF-A567-E2F29E37D9EE}"/>
              </a:ext>
            </a:extLst>
          </p:cNvPr>
          <p:cNvSpPr>
            <a:spLocks noChangeArrowheads="1"/>
          </p:cNvSpPr>
          <p:nvPr/>
        </p:nvSpPr>
        <p:spPr bwMode="auto">
          <a:xfrm>
            <a:off x="182850" y="1376186"/>
            <a:ext cx="11773624" cy="2893973"/>
          </a:xfrm>
          <a:prstGeom prst="rect">
            <a:avLst/>
          </a:prstGeom>
          <a:noFill/>
          <a:ln w="9525">
            <a:noFill/>
            <a:miter lim="800000"/>
            <a:headEnd/>
            <a:tailEnd/>
          </a:ln>
        </p:spPr>
        <p:txBody>
          <a:bodyPr anchor="ctr"/>
          <a:lstStyle/>
          <a:p>
            <a:pPr marL="457200" indent="-457200" defTabSz="457200" fontAlgn="base">
              <a:spcBef>
                <a:spcPts val="700"/>
              </a:spcBef>
              <a:spcAft>
                <a:spcPct val="0"/>
              </a:spcAft>
              <a:buClr>
                <a:srgbClr val="DD8047"/>
              </a:buClr>
              <a:buSzPct val="60000"/>
              <a:buFont typeface="Wingdings" panose="05000000000000000000" pitchFamily="2" charset="2"/>
              <a:buChar char="p"/>
            </a:pPr>
            <a:endParaRPr lang="en-US" altLang="zh-CN" sz="2800" b="1" dirty="0">
              <a:solidFill>
                <a:schemeClr val="bg1">
                  <a:lumMod val="10000"/>
                </a:schemeClr>
              </a:solidFill>
              <a:latin typeface="仿宋" panose="02010609060101010101" pitchFamily="49" charset="-122"/>
              <a:ea typeface="仿宋" panose="02010609060101010101" pitchFamily="49" charset="-122"/>
              <a:sym typeface="Tw Cen MT"/>
            </a:endParaRPr>
          </a:p>
        </p:txBody>
      </p:sp>
      <p:sp>
        <p:nvSpPr>
          <p:cNvPr id="2" name="矩形 1">
            <a:extLst>
              <a:ext uri="{FF2B5EF4-FFF2-40B4-BE49-F238E27FC236}">
                <a16:creationId xmlns:a16="http://schemas.microsoft.com/office/drawing/2014/main" id="{790B19CD-FD85-4199-A18A-30A18FBBE734}"/>
              </a:ext>
            </a:extLst>
          </p:cNvPr>
          <p:cNvSpPr/>
          <p:nvPr/>
        </p:nvSpPr>
        <p:spPr>
          <a:xfrm>
            <a:off x="514713" y="1453226"/>
            <a:ext cx="11616513" cy="954107"/>
          </a:xfrm>
          <a:prstGeom prst="rect">
            <a:avLst/>
          </a:prstGeom>
        </p:spPr>
        <p:txBody>
          <a:bodyPr wrap="none">
            <a:spAutoFit/>
          </a:bodyPr>
          <a:lstStyle/>
          <a:p>
            <a:pPr marL="285750" indent="-285750">
              <a:buFont typeface="Wingdings" panose="05000000000000000000" pitchFamily="2" charset="2"/>
              <a:buChar char="n"/>
            </a:pPr>
            <a:r>
              <a:rPr lang="zh-CN" altLang="en-US" sz="2800" dirty="0">
                <a:solidFill>
                  <a:srgbClr val="C00000"/>
                </a:solidFill>
              </a:rPr>
              <a:t>equivalence classing：</a:t>
            </a:r>
            <a:r>
              <a:rPr lang="zh-CN" altLang="en-US" sz="2800" dirty="0">
                <a:solidFill>
                  <a:schemeClr val="bg1">
                    <a:lumMod val="10000"/>
                  </a:schemeClr>
                </a:solidFill>
              </a:rPr>
              <a:t>尽可能用最少的测试用例覆盖最多的数据以发现更</a:t>
            </a:r>
            <a:endParaRPr lang="en-US" altLang="zh-CN" sz="2800" dirty="0">
              <a:solidFill>
                <a:schemeClr val="bg1">
                  <a:lumMod val="10000"/>
                </a:schemeClr>
              </a:solidFill>
            </a:endParaRPr>
          </a:p>
          <a:p>
            <a:r>
              <a:rPr lang="zh-CN" altLang="en-US" sz="2800" dirty="0">
                <a:solidFill>
                  <a:schemeClr val="bg1">
                    <a:lumMod val="10000"/>
                  </a:schemeClr>
                </a:solidFill>
              </a:rPr>
              <a:t>多的软件缺陷</a:t>
            </a:r>
          </a:p>
        </p:txBody>
      </p:sp>
      <p:sp>
        <p:nvSpPr>
          <p:cNvPr id="7" name="矩形 6">
            <a:extLst>
              <a:ext uri="{FF2B5EF4-FFF2-40B4-BE49-F238E27FC236}">
                <a16:creationId xmlns:a16="http://schemas.microsoft.com/office/drawing/2014/main" id="{E26C8699-64F3-47E9-9CE9-F8DAB46DD503}"/>
              </a:ext>
            </a:extLst>
          </p:cNvPr>
          <p:cNvSpPr/>
          <p:nvPr/>
        </p:nvSpPr>
        <p:spPr>
          <a:xfrm>
            <a:off x="514713" y="2951946"/>
            <a:ext cx="3416320" cy="1815882"/>
          </a:xfrm>
          <a:prstGeom prst="rect">
            <a:avLst/>
          </a:prstGeom>
        </p:spPr>
        <p:txBody>
          <a:bodyPr wrap="none">
            <a:spAutoFit/>
          </a:bodyPr>
          <a:lstStyle/>
          <a:p>
            <a:pPr marL="285750" indent="-285750">
              <a:buFont typeface="Wingdings" panose="05000000000000000000" pitchFamily="2" charset="2"/>
              <a:buChar char="n"/>
            </a:pPr>
            <a:r>
              <a:rPr lang="zh-CN" altLang="en-US" sz="2800" dirty="0">
                <a:solidFill>
                  <a:srgbClr val="C00000"/>
                </a:solidFill>
              </a:rPr>
              <a:t>将数据按输入需求</a:t>
            </a:r>
            <a:endParaRPr lang="en-US" altLang="zh-CN" sz="2800" dirty="0">
              <a:solidFill>
                <a:srgbClr val="C00000"/>
              </a:solidFill>
            </a:endParaRPr>
          </a:p>
          <a:p>
            <a:r>
              <a:rPr lang="zh-CN" altLang="en-US" sz="2800" dirty="0">
                <a:solidFill>
                  <a:srgbClr val="C00000"/>
                </a:solidFill>
              </a:rPr>
              <a:t>分类，划分等价类，</a:t>
            </a:r>
            <a:endParaRPr lang="en-US" altLang="zh-CN" sz="2800" dirty="0">
              <a:solidFill>
                <a:srgbClr val="C00000"/>
              </a:solidFill>
            </a:endParaRPr>
          </a:p>
          <a:p>
            <a:r>
              <a:rPr lang="zh-CN" altLang="en-US" sz="2800" dirty="0">
                <a:solidFill>
                  <a:srgbClr val="C00000"/>
                </a:solidFill>
              </a:rPr>
              <a:t>同一等价类中数据发</a:t>
            </a:r>
            <a:endParaRPr lang="en-US" altLang="zh-CN" sz="2800" dirty="0">
              <a:solidFill>
                <a:srgbClr val="C00000"/>
              </a:solidFill>
            </a:endParaRPr>
          </a:p>
          <a:p>
            <a:r>
              <a:rPr lang="zh-CN" altLang="en-US" sz="2800" dirty="0">
                <a:solidFill>
                  <a:srgbClr val="C00000"/>
                </a:solidFill>
              </a:rPr>
              <a:t>现缺陷的能力相同</a:t>
            </a:r>
            <a:endParaRPr lang="zh-CN" altLang="en-US" sz="2800" dirty="0">
              <a:solidFill>
                <a:schemeClr val="bg1">
                  <a:lumMod val="10000"/>
                </a:schemeClr>
              </a:solidFill>
            </a:endParaRPr>
          </a:p>
        </p:txBody>
      </p:sp>
      <p:pic>
        <p:nvPicPr>
          <p:cNvPr id="3" name="图片 2">
            <a:extLst>
              <a:ext uri="{FF2B5EF4-FFF2-40B4-BE49-F238E27FC236}">
                <a16:creationId xmlns:a16="http://schemas.microsoft.com/office/drawing/2014/main" id="{F5A451FD-447F-43FD-8BED-4A90C7B5D931}"/>
              </a:ext>
            </a:extLst>
          </p:cNvPr>
          <p:cNvPicPr>
            <a:picLocks noChangeAspect="1"/>
          </p:cNvPicPr>
          <p:nvPr/>
        </p:nvPicPr>
        <p:blipFill>
          <a:blip r:embed="rId3"/>
          <a:stretch>
            <a:fillRect/>
          </a:stretch>
        </p:blipFill>
        <p:spPr>
          <a:xfrm>
            <a:off x="4109971" y="2177505"/>
            <a:ext cx="7567316" cy="4016088"/>
          </a:xfrm>
          <a:prstGeom prst="rect">
            <a:avLst/>
          </a:prstGeom>
        </p:spPr>
      </p:pic>
    </p:spTree>
    <p:extLst>
      <p:ext uri="{BB962C8B-B14F-4D97-AF65-F5344CB8AC3E}">
        <p14:creationId xmlns:p14="http://schemas.microsoft.com/office/powerpoint/2010/main" val="12558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599F3E3A-A30B-4417-A950-74171BF52DA6}"/>
              </a:ext>
            </a:extLst>
          </p:cNvPr>
          <p:cNvSpPr>
            <a:spLocks noGrp="1" noChangeArrowheads="1"/>
          </p:cNvSpPr>
          <p:nvPr>
            <p:ph type="subTitle" idx="1"/>
          </p:nvPr>
        </p:nvSpPr>
        <p:spPr>
          <a:xfrm>
            <a:off x="76199" y="122237"/>
            <a:ext cx="11207319" cy="811213"/>
          </a:xfrm>
          <a:solidFill>
            <a:schemeClr val="accent1"/>
          </a:solidFill>
        </p:spPr>
        <p:txBody>
          <a:bodyPr anchor="ctr"/>
          <a:lstStyle/>
          <a:p>
            <a:pPr algn="l" eaLnBrk="1" hangingPunct="1"/>
            <a:r>
              <a:rPr lang="en-US" altLang="zh-CN" sz="3600" dirty="0">
                <a:solidFill>
                  <a:schemeClr val="bg1"/>
                </a:solidFill>
              </a:rPr>
              <a:t> Equivalence Partitioning –</a:t>
            </a:r>
            <a:r>
              <a:rPr lang="zh-CN" altLang="en-US" sz="3600" dirty="0">
                <a:solidFill>
                  <a:schemeClr val="bg1"/>
                </a:solidFill>
              </a:rPr>
              <a:t>等价类划分法</a:t>
            </a:r>
            <a:endParaRPr lang="zh-CN" altLang="en-US" sz="3600" dirty="0">
              <a:solidFill>
                <a:schemeClr val="bg1"/>
              </a:solidFill>
              <a:latin typeface="Times New Roman" pitchFamily="18" charset="0"/>
              <a:sym typeface="Times New Roman" pitchFamily="18" charset="0"/>
            </a:endParaRPr>
          </a:p>
        </p:txBody>
      </p:sp>
      <p:sp>
        <p:nvSpPr>
          <p:cNvPr id="2" name="矩形 1">
            <a:extLst>
              <a:ext uri="{FF2B5EF4-FFF2-40B4-BE49-F238E27FC236}">
                <a16:creationId xmlns:a16="http://schemas.microsoft.com/office/drawing/2014/main" id="{790B19CD-FD85-4199-A18A-30A18FBBE734}"/>
              </a:ext>
            </a:extLst>
          </p:cNvPr>
          <p:cNvSpPr/>
          <p:nvPr/>
        </p:nvSpPr>
        <p:spPr>
          <a:xfrm>
            <a:off x="514713" y="1453226"/>
            <a:ext cx="11132790" cy="3785652"/>
          </a:xfrm>
          <a:prstGeom prst="rect">
            <a:avLst/>
          </a:prstGeom>
        </p:spPr>
        <p:txBody>
          <a:bodyPr wrap="square">
            <a:spAutoFit/>
          </a:bodyPr>
          <a:lstStyle/>
          <a:p>
            <a:r>
              <a:rPr lang="en-US" altLang="zh-CN" sz="2400" dirty="0"/>
              <a:t>1.</a:t>
            </a:r>
            <a:r>
              <a:rPr lang="zh-CN" altLang="en-US" sz="2400" dirty="0"/>
              <a:t>在输入条件规定的取值范围或值的个数的情况下，可以确定一个有效等价类和两个无效等价类。</a:t>
            </a:r>
          </a:p>
          <a:p>
            <a:r>
              <a:rPr lang="en-US" altLang="zh-CN" sz="2400" dirty="0"/>
              <a:t>2.</a:t>
            </a:r>
            <a:r>
              <a:rPr lang="zh-CN" altLang="en-US" sz="2400" dirty="0"/>
              <a:t>在规定了输入数据的一组值中（假定有</a:t>
            </a:r>
            <a:r>
              <a:rPr lang="en-US" altLang="zh-CN" sz="2400" dirty="0"/>
              <a:t>n</a:t>
            </a:r>
            <a:r>
              <a:rPr lang="zh-CN" altLang="en-US" sz="2400" dirty="0"/>
              <a:t>个值），并且程序要对每个输入值分别处理的情况下，可以确定</a:t>
            </a:r>
            <a:r>
              <a:rPr lang="en-US" altLang="zh-CN" sz="2400" dirty="0"/>
              <a:t>n</a:t>
            </a:r>
            <a:r>
              <a:rPr lang="zh-CN" altLang="en-US" sz="2400" dirty="0"/>
              <a:t>个有效等价类和一个无效等价类。</a:t>
            </a:r>
          </a:p>
          <a:p>
            <a:r>
              <a:rPr lang="en-US" altLang="zh-CN" sz="2400" dirty="0"/>
              <a:t>3.</a:t>
            </a:r>
            <a:r>
              <a:rPr lang="zh-CN" altLang="en-US" sz="2400" dirty="0"/>
              <a:t>在规定输入数据必须遵守的规则的情况下，可以确定一个有效等价类和若干个无效等价类。</a:t>
            </a:r>
          </a:p>
          <a:p>
            <a:r>
              <a:rPr lang="en-US" altLang="zh-CN" sz="2400" dirty="0"/>
              <a:t>4.</a:t>
            </a:r>
            <a:r>
              <a:rPr lang="zh-CN" altLang="en-US" sz="2400" dirty="0"/>
              <a:t>在输入条件规定了输入值的集合或规定了“必须如何”的条件下，可以确定一个有效等价类和一个无效等价类。</a:t>
            </a:r>
          </a:p>
          <a:p>
            <a:r>
              <a:rPr lang="en-US" altLang="zh-CN" sz="2400" dirty="0"/>
              <a:t>5.</a:t>
            </a:r>
            <a:r>
              <a:rPr lang="zh-CN" altLang="en-US" sz="2400" dirty="0"/>
              <a:t>在确定已划分的等价类中各元素在程序处理中的方式不同的情况下，则应将该等价类进一步地划分为更小的等价类</a:t>
            </a:r>
          </a:p>
        </p:txBody>
      </p:sp>
    </p:spTree>
    <p:extLst>
      <p:ext uri="{BB962C8B-B14F-4D97-AF65-F5344CB8AC3E}">
        <p14:creationId xmlns:p14="http://schemas.microsoft.com/office/powerpoint/2010/main" val="2850399671"/>
      </p:ext>
    </p:extLst>
  </p:cSld>
  <p:clrMapOvr>
    <a:masterClrMapping/>
  </p:clrMapOvr>
</p:sld>
</file>

<file path=ppt/theme/theme1.xml><?xml version="1.0" encoding="utf-8"?>
<a:theme xmlns:a="http://schemas.openxmlformats.org/drawingml/2006/main" name="2_ayzhou.thmx.">
  <a:themeElements>
    <a:clrScheme name="">
      <a:dk1>
        <a:srgbClr val="555555"/>
      </a:dk1>
      <a:lt1>
        <a:srgbClr val="F9F9F9"/>
      </a:lt1>
      <a:dk2>
        <a:srgbClr val="775F55"/>
      </a:dk2>
      <a:lt2>
        <a:srgbClr val="EBDDC3"/>
      </a:lt2>
      <a:accent1>
        <a:srgbClr val="94B6D2"/>
      </a:accent1>
      <a:accent2>
        <a:srgbClr val="DD8047"/>
      </a:accent2>
      <a:accent3>
        <a:srgbClr val="FBFBFB"/>
      </a:accent3>
      <a:accent4>
        <a:srgbClr val="474747"/>
      </a:accent4>
      <a:accent5>
        <a:srgbClr val="C8D7E5"/>
      </a:accent5>
      <a:accent6>
        <a:srgbClr val="C8733F"/>
      </a:accent6>
      <a:hlink>
        <a:srgbClr val="F7B615"/>
      </a:hlink>
      <a:folHlink>
        <a:srgbClr val="704404"/>
      </a:folHlink>
    </a:clrScheme>
    <a:fontScheme name="ayzhou.thmx.">
      <a:majorFont>
        <a:latin typeface="Tw Cen MT"/>
        <a:ea typeface="华文仿宋"/>
        <a:cs typeface=""/>
      </a:majorFont>
      <a:minorFont>
        <a:latin typeface="Tw Cen MT"/>
        <a:ea typeface="华文仿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4568</TotalTime>
  <Words>6013</Words>
  <Application>Microsoft Macintosh PowerPoint</Application>
  <PresentationFormat>宽屏</PresentationFormat>
  <Paragraphs>779</Paragraphs>
  <Slides>75</Slides>
  <Notes>75</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75</vt:i4>
      </vt:variant>
    </vt:vector>
  </HeadingPairs>
  <TitlesOfParts>
    <vt:vector size="95" baseType="lpstr">
      <vt:lpstr>&amp;quot</vt:lpstr>
      <vt:lpstr>等线</vt:lpstr>
      <vt:lpstr>仿宋</vt:lpstr>
      <vt:lpstr>黑体</vt:lpstr>
      <vt:lpstr>华文仿宋</vt:lpstr>
      <vt:lpstr>华文新魏</vt:lpstr>
      <vt:lpstr>华文中宋</vt:lpstr>
      <vt:lpstr>Microsoft YaHei</vt:lpstr>
      <vt:lpstr>Microsoft YaHei</vt:lpstr>
      <vt:lpstr>inherit</vt:lpstr>
      <vt:lpstr>Arial</vt:lpstr>
      <vt:lpstr>Arial</vt:lpstr>
      <vt:lpstr>Symbol</vt:lpstr>
      <vt:lpstr>Times New Roman</vt:lpstr>
      <vt:lpstr>Tw Cen MT</vt:lpstr>
      <vt:lpstr>verdana</vt:lpstr>
      <vt:lpstr>verdana</vt:lpstr>
      <vt:lpstr>Wingdings</vt:lpstr>
      <vt:lpstr>Wingdings 2</vt:lpstr>
      <vt:lpstr>2_ayzhou.thmx.</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112103880@qq.com</dc:creator>
  <cp:lastModifiedBy>Li Yang</cp:lastModifiedBy>
  <cp:revision>561</cp:revision>
  <dcterms:created xsi:type="dcterms:W3CDTF">2020-01-19T02:08:39Z</dcterms:created>
  <dcterms:modified xsi:type="dcterms:W3CDTF">2020-10-27T08:01:16Z</dcterms:modified>
</cp:coreProperties>
</file>